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58" r:id="rId3"/>
    <p:sldId id="259" r:id="rId4"/>
    <p:sldId id="257" r:id="rId5"/>
    <p:sldId id="260" r:id="rId6"/>
  </p:sldIdLst>
  <p:sldSz cx="16256000" cy="12192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sy Steiner" initials="BS" lastIdx="1" clrIdx="0">
    <p:extLst>
      <p:ext uri="{19B8F6BF-5375-455C-9EA6-DF929625EA0E}">
        <p15:presenceInfo xmlns:p15="http://schemas.microsoft.com/office/powerpoint/2012/main" userId="S-1-5-21-3947953607-2002108397-2182951727-110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F3B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101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5-15T15:26:49.490" idx="1">
    <p:pos x="10" y="10"/>
    <p:text/>
    <p:extLst>
      <p:ext uri="{C676402C-5697-4E1C-873F-D02D1690AC5C}">
        <p15:threadingInfo xmlns:p15="http://schemas.microsoft.com/office/powerpoint/2012/main" timeZoneBias="24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95312"/>
            <a:ext cx="13817600" cy="4244622"/>
          </a:xfrm>
        </p:spPr>
        <p:txBody>
          <a:bodyPr anchor="b"/>
          <a:lstStyle>
            <a:lvl1pPr algn="ctr">
              <a:defRPr sz="10667"/>
            </a:lvl1pPr>
          </a:lstStyle>
          <a:p>
            <a:r>
              <a:rPr lang="en-US"/>
              <a:t>Click to edit Master title style</a:t>
            </a:r>
            <a:endParaRPr lang="en-US" dirty="0"/>
          </a:p>
        </p:txBody>
      </p:sp>
      <p:sp>
        <p:nvSpPr>
          <p:cNvPr id="3" name="Subtitle 2"/>
          <p:cNvSpPr>
            <a:spLocks noGrp="1"/>
          </p:cNvSpPr>
          <p:nvPr>
            <p:ph type="subTitle" idx="1"/>
          </p:nvPr>
        </p:nvSpPr>
        <p:spPr>
          <a:xfrm>
            <a:off x="2032000" y="6403623"/>
            <a:ext cx="12192000" cy="2943577"/>
          </a:xfrm>
        </p:spPr>
        <p:txBody>
          <a:bodyPr/>
          <a:lstStyle>
            <a:lvl1pPr marL="0" indent="0" algn="ctr">
              <a:buNone/>
              <a:defRPr sz="4267"/>
            </a:lvl1pPr>
            <a:lvl2pPr marL="812810" indent="0" algn="ctr">
              <a:buNone/>
              <a:defRPr sz="3556"/>
            </a:lvl2pPr>
            <a:lvl3pPr marL="1625620" indent="0" algn="ctr">
              <a:buNone/>
              <a:defRPr sz="3200"/>
            </a:lvl3pPr>
            <a:lvl4pPr marL="2438430" indent="0" algn="ctr">
              <a:buNone/>
              <a:defRPr sz="2844"/>
            </a:lvl4pPr>
            <a:lvl5pPr marL="3251241" indent="0" algn="ctr">
              <a:buNone/>
              <a:defRPr sz="2844"/>
            </a:lvl5pPr>
            <a:lvl6pPr marL="4064051" indent="0" algn="ctr">
              <a:buNone/>
              <a:defRPr sz="2844"/>
            </a:lvl6pPr>
            <a:lvl7pPr marL="4876861" indent="0" algn="ctr">
              <a:buNone/>
              <a:defRPr sz="2844"/>
            </a:lvl7pPr>
            <a:lvl8pPr marL="5689671" indent="0" algn="ctr">
              <a:buNone/>
              <a:defRPr sz="2844"/>
            </a:lvl8pPr>
            <a:lvl9pPr marL="6502481" indent="0" algn="ctr">
              <a:buNone/>
              <a:defRPr sz="284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FCE66A4-67F9-4984-85D3-5BBF93EFADA5}" type="datetimeFigureOut">
              <a:rPr lang="en-US" smtClean="0"/>
              <a:t>5/15/2019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1610714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CE66A4-67F9-4984-85D3-5BBF93EFADA5}" type="datetimeFigureOut">
              <a:rPr lang="en-US" smtClean="0"/>
              <a:t>5/15/2019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3287068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33201" y="649111"/>
            <a:ext cx="3505200" cy="1033215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7601" y="649111"/>
            <a:ext cx="10312400" cy="1033215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CE66A4-67F9-4984-85D3-5BBF93EFADA5}" type="datetimeFigureOut">
              <a:rPr lang="en-US" smtClean="0"/>
              <a:t>5/15/2019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2203913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FCE66A4-67F9-4984-85D3-5BBF93EFADA5}" type="datetimeFigureOut">
              <a:rPr lang="en-US" smtClean="0"/>
              <a:t>5/15/2019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3528032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9134" y="3039537"/>
            <a:ext cx="14020800" cy="5071532"/>
          </a:xfrm>
        </p:spPr>
        <p:txBody>
          <a:bodyPr anchor="b"/>
          <a:lstStyle>
            <a:lvl1pPr>
              <a:defRPr sz="10667"/>
            </a:lvl1pPr>
          </a:lstStyle>
          <a:p>
            <a:r>
              <a:rPr lang="en-US"/>
              <a:t>Click to edit Master title style</a:t>
            </a:r>
            <a:endParaRPr lang="en-US" dirty="0"/>
          </a:p>
        </p:txBody>
      </p:sp>
      <p:sp>
        <p:nvSpPr>
          <p:cNvPr id="3" name="Text Placeholder 2"/>
          <p:cNvSpPr>
            <a:spLocks noGrp="1"/>
          </p:cNvSpPr>
          <p:nvPr>
            <p:ph type="body" idx="1"/>
          </p:nvPr>
        </p:nvSpPr>
        <p:spPr>
          <a:xfrm>
            <a:off x="1109134" y="8159048"/>
            <a:ext cx="14020800" cy="2666999"/>
          </a:xfrm>
        </p:spPr>
        <p:txBody>
          <a:bodyPr/>
          <a:lstStyle>
            <a:lvl1pPr marL="0" indent="0">
              <a:buNone/>
              <a:defRPr sz="4267">
                <a:solidFill>
                  <a:schemeClr val="tx1"/>
                </a:solidFill>
              </a:defRPr>
            </a:lvl1pPr>
            <a:lvl2pPr marL="812810" indent="0">
              <a:buNone/>
              <a:defRPr sz="3556">
                <a:solidFill>
                  <a:schemeClr val="tx1">
                    <a:tint val="75000"/>
                  </a:schemeClr>
                </a:solidFill>
              </a:defRPr>
            </a:lvl2pPr>
            <a:lvl3pPr marL="1625620" indent="0">
              <a:buNone/>
              <a:defRPr sz="3200">
                <a:solidFill>
                  <a:schemeClr val="tx1">
                    <a:tint val="75000"/>
                  </a:schemeClr>
                </a:solidFill>
              </a:defRPr>
            </a:lvl3pPr>
            <a:lvl4pPr marL="2438430" indent="0">
              <a:buNone/>
              <a:defRPr sz="2844">
                <a:solidFill>
                  <a:schemeClr val="tx1">
                    <a:tint val="75000"/>
                  </a:schemeClr>
                </a:solidFill>
              </a:defRPr>
            </a:lvl4pPr>
            <a:lvl5pPr marL="3251241" indent="0">
              <a:buNone/>
              <a:defRPr sz="2844">
                <a:solidFill>
                  <a:schemeClr val="tx1">
                    <a:tint val="75000"/>
                  </a:schemeClr>
                </a:solidFill>
              </a:defRPr>
            </a:lvl5pPr>
            <a:lvl6pPr marL="4064051" indent="0">
              <a:buNone/>
              <a:defRPr sz="2844">
                <a:solidFill>
                  <a:schemeClr val="tx1">
                    <a:tint val="75000"/>
                  </a:schemeClr>
                </a:solidFill>
              </a:defRPr>
            </a:lvl6pPr>
            <a:lvl7pPr marL="4876861" indent="0">
              <a:buNone/>
              <a:defRPr sz="2844">
                <a:solidFill>
                  <a:schemeClr val="tx1">
                    <a:tint val="75000"/>
                  </a:schemeClr>
                </a:solidFill>
              </a:defRPr>
            </a:lvl7pPr>
            <a:lvl8pPr marL="5689671" indent="0">
              <a:buNone/>
              <a:defRPr sz="2844">
                <a:solidFill>
                  <a:schemeClr val="tx1">
                    <a:tint val="75000"/>
                  </a:schemeClr>
                </a:solidFill>
              </a:defRPr>
            </a:lvl8pPr>
            <a:lvl9pPr marL="6502481" indent="0">
              <a:buNone/>
              <a:defRPr sz="284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FCE66A4-67F9-4984-85D3-5BBF93EFADA5}" type="datetimeFigureOut">
              <a:rPr lang="en-US" smtClean="0"/>
              <a:t>5/15/2019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2015219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17600" y="3245556"/>
            <a:ext cx="6908800" cy="7735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8229600" y="3245556"/>
            <a:ext cx="6908800" cy="77357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FCE66A4-67F9-4984-85D3-5BBF93EFADA5}" type="datetimeFigureOut">
              <a:rPr lang="en-US" smtClean="0"/>
              <a:t>5/15/2019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3602478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19717" y="649114"/>
            <a:ext cx="14020800" cy="235655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19719" y="2988734"/>
            <a:ext cx="6877049"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en-US"/>
              <a:t>Edit Master text styles</a:t>
            </a:r>
          </a:p>
        </p:txBody>
      </p:sp>
      <p:sp>
        <p:nvSpPr>
          <p:cNvPr id="4" name="Content Placeholder 3"/>
          <p:cNvSpPr>
            <a:spLocks noGrp="1"/>
          </p:cNvSpPr>
          <p:nvPr>
            <p:ph sz="half" idx="2"/>
          </p:nvPr>
        </p:nvSpPr>
        <p:spPr>
          <a:xfrm>
            <a:off x="1119719" y="4453467"/>
            <a:ext cx="6877049" cy="65503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229601" y="2988734"/>
            <a:ext cx="6910917"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en-US"/>
              <a:t>Edit Master text styles</a:t>
            </a:r>
          </a:p>
        </p:txBody>
      </p:sp>
      <p:sp>
        <p:nvSpPr>
          <p:cNvPr id="6" name="Content Placeholder 5"/>
          <p:cNvSpPr>
            <a:spLocks noGrp="1"/>
          </p:cNvSpPr>
          <p:nvPr>
            <p:ph sz="quarter" idx="4"/>
          </p:nvPr>
        </p:nvSpPr>
        <p:spPr>
          <a:xfrm>
            <a:off x="8229601" y="4453467"/>
            <a:ext cx="6910917" cy="65503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FCE66A4-67F9-4984-85D3-5BBF93EFADA5}" type="datetimeFigureOut">
              <a:rPr lang="en-US" smtClean="0"/>
              <a:t>5/15/2019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2087273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FCE66A4-67F9-4984-85D3-5BBF93EFADA5}" type="datetimeFigureOut">
              <a:rPr lang="en-US" smtClean="0"/>
              <a:t>5/15/2019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2242947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CE66A4-67F9-4984-85D3-5BBF93EFADA5}" type="datetimeFigureOut">
              <a:rPr lang="en-US" smtClean="0"/>
              <a:t>5/15/2019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1261859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en-US"/>
              <a:t>Click to edit Master title style</a:t>
            </a:r>
            <a:endParaRPr lang="en-US" dirty="0"/>
          </a:p>
        </p:txBody>
      </p:sp>
      <p:sp>
        <p:nvSpPr>
          <p:cNvPr id="3" name="Content Placeholder 2"/>
          <p:cNvSpPr>
            <a:spLocks noGrp="1"/>
          </p:cNvSpPr>
          <p:nvPr>
            <p:ph idx="1"/>
          </p:nvPr>
        </p:nvSpPr>
        <p:spPr>
          <a:xfrm>
            <a:off x="6910917" y="1755425"/>
            <a:ext cx="8229600" cy="8664222"/>
          </a:xfrm>
        </p:spPr>
        <p:txBody>
          <a:bodyPr/>
          <a:lstStyle>
            <a:lvl1pPr>
              <a:defRPr sz="5689"/>
            </a:lvl1pPr>
            <a:lvl2pPr>
              <a:defRPr sz="4978"/>
            </a:lvl2pPr>
            <a:lvl3pPr>
              <a:defRPr sz="4267"/>
            </a:lvl3pPr>
            <a:lvl4pPr>
              <a:defRPr sz="3556"/>
            </a:lvl4pPr>
            <a:lvl5pPr>
              <a:defRPr sz="3556"/>
            </a:lvl5pPr>
            <a:lvl6pPr>
              <a:defRPr sz="3556"/>
            </a:lvl6pPr>
            <a:lvl7pPr>
              <a:defRPr sz="3556"/>
            </a:lvl7pPr>
            <a:lvl8pPr>
              <a:defRPr sz="3556"/>
            </a:lvl8pPr>
            <a:lvl9pPr>
              <a:defRPr sz="355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en-US"/>
              <a:t>Edit Master text styles</a:t>
            </a:r>
          </a:p>
        </p:txBody>
      </p:sp>
      <p:sp>
        <p:nvSpPr>
          <p:cNvPr id="5" name="Date Placeholder 4"/>
          <p:cNvSpPr>
            <a:spLocks noGrp="1"/>
          </p:cNvSpPr>
          <p:nvPr>
            <p:ph type="dt" sz="half" idx="10"/>
          </p:nvPr>
        </p:nvSpPr>
        <p:spPr/>
        <p:txBody>
          <a:bodyPr/>
          <a:lstStyle/>
          <a:p>
            <a:fld id="{8FCE66A4-67F9-4984-85D3-5BBF93EFADA5}" type="datetimeFigureOut">
              <a:rPr lang="en-US" smtClean="0"/>
              <a:t>5/15/2019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3288053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en-US"/>
              <a:t>Click to edit Master title style</a:t>
            </a:r>
            <a:endParaRPr lang="en-US" dirty="0"/>
          </a:p>
        </p:txBody>
      </p:sp>
      <p:sp>
        <p:nvSpPr>
          <p:cNvPr id="3" name="Picture Placeholder 2"/>
          <p:cNvSpPr>
            <a:spLocks noGrp="1" noChangeAspect="1"/>
          </p:cNvSpPr>
          <p:nvPr>
            <p:ph type="pic" idx="1"/>
          </p:nvPr>
        </p:nvSpPr>
        <p:spPr>
          <a:xfrm>
            <a:off x="6910917" y="1755425"/>
            <a:ext cx="8229600" cy="8664222"/>
          </a:xfrm>
        </p:spPr>
        <p:txBody>
          <a:bodyPr anchor="t"/>
          <a:lstStyle>
            <a:lvl1pPr marL="0" indent="0">
              <a:buNone/>
              <a:defRPr sz="5689"/>
            </a:lvl1pPr>
            <a:lvl2pPr marL="812810" indent="0">
              <a:buNone/>
              <a:defRPr sz="4978"/>
            </a:lvl2pPr>
            <a:lvl3pPr marL="1625620" indent="0">
              <a:buNone/>
              <a:defRPr sz="4267"/>
            </a:lvl3pPr>
            <a:lvl4pPr marL="2438430" indent="0">
              <a:buNone/>
              <a:defRPr sz="3556"/>
            </a:lvl4pPr>
            <a:lvl5pPr marL="3251241" indent="0">
              <a:buNone/>
              <a:defRPr sz="3556"/>
            </a:lvl5pPr>
            <a:lvl6pPr marL="4064051" indent="0">
              <a:buNone/>
              <a:defRPr sz="3556"/>
            </a:lvl6pPr>
            <a:lvl7pPr marL="4876861" indent="0">
              <a:buNone/>
              <a:defRPr sz="3556"/>
            </a:lvl7pPr>
            <a:lvl8pPr marL="5689671" indent="0">
              <a:buNone/>
              <a:defRPr sz="3556"/>
            </a:lvl8pPr>
            <a:lvl9pPr marL="6502481" indent="0">
              <a:buNone/>
              <a:defRPr sz="3556"/>
            </a:lvl9pPr>
          </a:lstStyle>
          <a:p>
            <a:r>
              <a:rPr lang="en-US"/>
              <a:t>Click icon to add picture</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en-US"/>
              <a:t>Edit Master text styles</a:t>
            </a:r>
          </a:p>
        </p:txBody>
      </p:sp>
      <p:sp>
        <p:nvSpPr>
          <p:cNvPr id="5" name="Date Placeholder 4"/>
          <p:cNvSpPr>
            <a:spLocks noGrp="1"/>
          </p:cNvSpPr>
          <p:nvPr>
            <p:ph type="dt" sz="half" idx="10"/>
          </p:nvPr>
        </p:nvSpPr>
        <p:spPr/>
        <p:txBody>
          <a:bodyPr/>
          <a:lstStyle/>
          <a:p>
            <a:fld id="{8FCE66A4-67F9-4984-85D3-5BBF93EFADA5}" type="datetimeFigureOut">
              <a:rPr lang="en-US" smtClean="0"/>
              <a:t>5/15/2019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9944F8-88E3-4771-BE09-EE4C707CDBCA}" type="slidenum">
              <a:rPr lang="en-US" smtClean="0"/>
              <a:t>‹#›</a:t>
            </a:fld>
            <a:endParaRPr lang="en-US"/>
          </a:p>
        </p:txBody>
      </p:sp>
    </p:spTree>
    <p:extLst>
      <p:ext uri="{BB962C8B-B14F-4D97-AF65-F5344CB8AC3E}">
        <p14:creationId xmlns:p14="http://schemas.microsoft.com/office/powerpoint/2010/main" val="516915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7600" y="649114"/>
            <a:ext cx="14020800" cy="23565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17600" y="3245556"/>
            <a:ext cx="14020800" cy="77357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17600" y="11300181"/>
            <a:ext cx="3657600" cy="649111"/>
          </a:xfrm>
          <a:prstGeom prst="rect">
            <a:avLst/>
          </a:prstGeom>
        </p:spPr>
        <p:txBody>
          <a:bodyPr vert="horz" lIns="91440" tIns="45720" rIns="91440" bIns="45720" rtlCol="0" anchor="ctr"/>
          <a:lstStyle>
            <a:lvl1pPr algn="l">
              <a:defRPr sz="2133">
                <a:solidFill>
                  <a:schemeClr val="tx1">
                    <a:tint val="75000"/>
                  </a:schemeClr>
                </a:solidFill>
              </a:defRPr>
            </a:lvl1pPr>
          </a:lstStyle>
          <a:p>
            <a:fld id="{8FCE66A4-67F9-4984-85D3-5BBF93EFADA5}" type="datetimeFigureOut">
              <a:rPr lang="en-US" smtClean="0"/>
              <a:t>5/15/2019</a:t>
            </a:fld>
            <a:endParaRPr lang="en-US"/>
          </a:p>
        </p:txBody>
      </p:sp>
      <p:sp>
        <p:nvSpPr>
          <p:cNvPr id="5" name="Footer Placeholder 4"/>
          <p:cNvSpPr>
            <a:spLocks noGrp="1"/>
          </p:cNvSpPr>
          <p:nvPr>
            <p:ph type="ftr" sz="quarter" idx="3"/>
          </p:nvPr>
        </p:nvSpPr>
        <p:spPr>
          <a:xfrm>
            <a:off x="5384800" y="11300181"/>
            <a:ext cx="5486400" cy="649111"/>
          </a:xfrm>
          <a:prstGeom prst="rect">
            <a:avLst/>
          </a:prstGeom>
        </p:spPr>
        <p:txBody>
          <a:bodyPr vert="horz" lIns="91440" tIns="45720" rIns="91440" bIns="45720" rtlCol="0" anchor="ctr"/>
          <a:lstStyle>
            <a:lvl1pPr algn="ctr">
              <a:defRPr sz="213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1480800" y="11300181"/>
            <a:ext cx="3657600" cy="649111"/>
          </a:xfrm>
          <a:prstGeom prst="rect">
            <a:avLst/>
          </a:prstGeom>
        </p:spPr>
        <p:txBody>
          <a:bodyPr vert="horz" lIns="91440" tIns="45720" rIns="91440" bIns="45720" rtlCol="0" anchor="ctr"/>
          <a:lstStyle>
            <a:lvl1pPr algn="r">
              <a:defRPr sz="2133">
                <a:solidFill>
                  <a:schemeClr val="tx1">
                    <a:tint val="75000"/>
                  </a:schemeClr>
                </a:solidFill>
              </a:defRPr>
            </a:lvl1pPr>
          </a:lstStyle>
          <a:p>
            <a:fld id="{A99944F8-88E3-4771-BE09-EE4C707CDBCA}" type="slidenum">
              <a:rPr lang="en-US" smtClean="0"/>
              <a:t>‹#›</a:t>
            </a:fld>
            <a:endParaRPr lang="en-US"/>
          </a:p>
        </p:txBody>
      </p:sp>
    </p:spTree>
    <p:extLst>
      <p:ext uri="{BB962C8B-B14F-4D97-AF65-F5344CB8AC3E}">
        <p14:creationId xmlns:p14="http://schemas.microsoft.com/office/powerpoint/2010/main" val="27346022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625620" rtl="0" eaLnBrk="1" latinLnBrk="0" hangingPunct="1">
        <a:lnSpc>
          <a:spcPct val="90000"/>
        </a:lnSpc>
        <a:spcBef>
          <a:spcPct val="0"/>
        </a:spcBef>
        <a:buNone/>
        <a:defRPr sz="7822" kern="1200">
          <a:solidFill>
            <a:schemeClr val="tx1"/>
          </a:solidFill>
          <a:latin typeface="+mj-lt"/>
          <a:ea typeface="+mj-ea"/>
          <a:cs typeface="+mj-cs"/>
        </a:defRPr>
      </a:lvl1pPr>
    </p:titleStyle>
    <p:bodyStyle>
      <a:lvl1pPr marL="406405" indent="-406405" algn="l" defTabSz="1625620" rtl="0" eaLnBrk="1" latinLnBrk="0" hangingPunct="1">
        <a:lnSpc>
          <a:spcPct val="90000"/>
        </a:lnSpc>
        <a:spcBef>
          <a:spcPts val="1778"/>
        </a:spcBef>
        <a:buFont typeface="Arial" panose="020B0604020202020204" pitchFamily="34" charset="0"/>
        <a:buChar char="•"/>
        <a:defRPr sz="4978" kern="1200">
          <a:solidFill>
            <a:schemeClr val="tx1"/>
          </a:solidFill>
          <a:latin typeface="+mn-lt"/>
          <a:ea typeface="+mn-ea"/>
          <a:cs typeface="+mn-cs"/>
        </a:defRPr>
      </a:lvl1pPr>
      <a:lvl2pPr marL="1219215" indent="-406405" algn="l" defTabSz="1625620" rtl="0" eaLnBrk="1" latinLnBrk="0" hangingPunct="1">
        <a:lnSpc>
          <a:spcPct val="90000"/>
        </a:lnSpc>
        <a:spcBef>
          <a:spcPts val="889"/>
        </a:spcBef>
        <a:buFont typeface="Arial" panose="020B0604020202020204" pitchFamily="34" charset="0"/>
        <a:buChar char="•"/>
        <a:defRPr sz="4267" kern="1200">
          <a:solidFill>
            <a:schemeClr val="tx1"/>
          </a:solidFill>
          <a:latin typeface="+mn-lt"/>
          <a:ea typeface="+mn-ea"/>
          <a:cs typeface="+mn-cs"/>
        </a:defRPr>
      </a:lvl2pPr>
      <a:lvl3pPr marL="2032025" indent="-406405" algn="l" defTabSz="1625620" rtl="0" eaLnBrk="1" latinLnBrk="0" hangingPunct="1">
        <a:lnSpc>
          <a:spcPct val="90000"/>
        </a:lnSpc>
        <a:spcBef>
          <a:spcPts val="889"/>
        </a:spcBef>
        <a:buFont typeface="Arial" panose="020B0604020202020204" pitchFamily="34" charset="0"/>
        <a:buChar char="•"/>
        <a:defRPr sz="3556" kern="1200">
          <a:solidFill>
            <a:schemeClr val="tx1"/>
          </a:solidFill>
          <a:latin typeface="+mn-lt"/>
          <a:ea typeface="+mn-ea"/>
          <a:cs typeface="+mn-cs"/>
        </a:defRPr>
      </a:lvl3pPr>
      <a:lvl4pPr marL="284483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4pPr>
      <a:lvl5pPr marL="365764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5pPr>
      <a:lvl6pPr marL="447045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6pPr>
      <a:lvl7pPr marL="528326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7pPr>
      <a:lvl8pPr marL="609607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8pPr>
      <a:lvl9pPr marL="690888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625620" rtl="0" eaLnBrk="1" latinLnBrk="0" hangingPunct="1">
        <a:defRPr sz="3200" kern="1200">
          <a:solidFill>
            <a:schemeClr val="tx1"/>
          </a:solidFill>
          <a:latin typeface="+mn-lt"/>
          <a:ea typeface="+mn-ea"/>
          <a:cs typeface="+mn-cs"/>
        </a:defRPr>
      </a:lvl1pPr>
      <a:lvl2pPr marL="812810" algn="l" defTabSz="1625620" rtl="0" eaLnBrk="1" latinLnBrk="0" hangingPunct="1">
        <a:defRPr sz="3200" kern="1200">
          <a:solidFill>
            <a:schemeClr val="tx1"/>
          </a:solidFill>
          <a:latin typeface="+mn-lt"/>
          <a:ea typeface="+mn-ea"/>
          <a:cs typeface="+mn-cs"/>
        </a:defRPr>
      </a:lvl2pPr>
      <a:lvl3pPr marL="1625620" algn="l" defTabSz="1625620" rtl="0" eaLnBrk="1" latinLnBrk="0" hangingPunct="1">
        <a:defRPr sz="3200" kern="1200">
          <a:solidFill>
            <a:schemeClr val="tx1"/>
          </a:solidFill>
          <a:latin typeface="+mn-lt"/>
          <a:ea typeface="+mn-ea"/>
          <a:cs typeface="+mn-cs"/>
        </a:defRPr>
      </a:lvl3pPr>
      <a:lvl4pPr marL="2438430" algn="l" defTabSz="1625620" rtl="0" eaLnBrk="1" latinLnBrk="0" hangingPunct="1">
        <a:defRPr sz="3200" kern="1200">
          <a:solidFill>
            <a:schemeClr val="tx1"/>
          </a:solidFill>
          <a:latin typeface="+mn-lt"/>
          <a:ea typeface="+mn-ea"/>
          <a:cs typeface="+mn-cs"/>
        </a:defRPr>
      </a:lvl4pPr>
      <a:lvl5pPr marL="3251241" algn="l" defTabSz="1625620" rtl="0" eaLnBrk="1" latinLnBrk="0" hangingPunct="1">
        <a:defRPr sz="3200" kern="1200">
          <a:solidFill>
            <a:schemeClr val="tx1"/>
          </a:solidFill>
          <a:latin typeface="+mn-lt"/>
          <a:ea typeface="+mn-ea"/>
          <a:cs typeface="+mn-cs"/>
        </a:defRPr>
      </a:lvl5pPr>
      <a:lvl6pPr marL="4064051" algn="l" defTabSz="1625620" rtl="0" eaLnBrk="1" latinLnBrk="0" hangingPunct="1">
        <a:defRPr sz="3200" kern="1200">
          <a:solidFill>
            <a:schemeClr val="tx1"/>
          </a:solidFill>
          <a:latin typeface="+mn-lt"/>
          <a:ea typeface="+mn-ea"/>
          <a:cs typeface="+mn-cs"/>
        </a:defRPr>
      </a:lvl6pPr>
      <a:lvl7pPr marL="4876861" algn="l" defTabSz="1625620" rtl="0" eaLnBrk="1" latinLnBrk="0" hangingPunct="1">
        <a:defRPr sz="3200" kern="1200">
          <a:solidFill>
            <a:schemeClr val="tx1"/>
          </a:solidFill>
          <a:latin typeface="+mn-lt"/>
          <a:ea typeface="+mn-ea"/>
          <a:cs typeface="+mn-cs"/>
        </a:defRPr>
      </a:lvl7pPr>
      <a:lvl8pPr marL="5689671" algn="l" defTabSz="1625620" rtl="0" eaLnBrk="1" latinLnBrk="0" hangingPunct="1">
        <a:defRPr sz="3200" kern="1200">
          <a:solidFill>
            <a:schemeClr val="tx1"/>
          </a:solidFill>
          <a:latin typeface="+mn-lt"/>
          <a:ea typeface="+mn-ea"/>
          <a:cs typeface="+mn-cs"/>
        </a:defRPr>
      </a:lvl8pPr>
      <a:lvl9pPr marL="6502481" algn="l" defTabSz="1625620"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nature.com/articles/s41598-018-22939-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usatoday.com/story/tech/science/2018/09/07/great-pacific-garbage-patch-6-things-you-can-do-stop-plastic-pollution/114668200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103F1-44FD-4EF5-A244-21D3F1529E08}"/>
              </a:ext>
            </a:extLst>
          </p:cNvPr>
          <p:cNvSpPr>
            <a:spLocks noGrp="1"/>
          </p:cNvSpPr>
          <p:nvPr>
            <p:ph type="title"/>
          </p:nvPr>
        </p:nvSpPr>
        <p:spPr>
          <a:xfrm>
            <a:off x="1927860" y="2051194"/>
            <a:ext cx="12400280" cy="1407623"/>
          </a:xfrm>
        </p:spPr>
        <p:txBody>
          <a:bodyPr>
            <a:normAutofit/>
          </a:bodyPr>
          <a:lstStyle/>
          <a:p>
            <a:r>
              <a:rPr lang="en-US" sz="4400" dirty="0"/>
              <a:t>How Will Polystyrene Bans Improve Ocean Health?</a:t>
            </a:r>
          </a:p>
        </p:txBody>
      </p:sp>
      <p:sp>
        <p:nvSpPr>
          <p:cNvPr id="3" name="Content Placeholder 2">
            <a:extLst>
              <a:ext uri="{FF2B5EF4-FFF2-40B4-BE49-F238E27FC236}">
                <a16:creationId xmlns:a16="http://schemas.microsoft.com/office/drawing/2014/main" id="{5FE24AE0-B379-4447-8AE6-400F05DE3B2A}"/>
              </a:ext>
            </a:extLst>
          </p:cNvPr>
          <p:cNvSpPr>
            <a:spLocks noGrp="1"/>
          </p:cNvSpPr>
          <p:nvPr>
            <p:ph idx="1"/>
          </p:nvPr>
        </p:nvSpPr>
        <p:spPr>
          <a:xfrm>
            <a:off x="2027583" y="3278295"/>
            <a:ext cx="10012680" cy="5635410"/>
          </a:xfrm>
        </p:spPr>
        <p:txBody>
          <a:bodyPr>
            <a:normAutofit fontScale="92500"/>
          </a:bodyPr>
          <a:lstStyle/>
          <a:p>
            <a:pPr marL="0" indent="0">
              <a:buNone/>
            </a:pPr>
            <a:r>
              <a:rPr lang="en-US" sz="2200" i="1" dirty="0"/>
              <a:t>A recent </a:t>
            </a:r>
            <a:r>
              <a:rPr lang="en-US" sz="2200" i="1" dirty="0">
                <a:hlinkClick r:id="rId2"/>
              </a:rPr>
              <a:t>report</a:t>
            </a:r>
            <a:r>
              <a:rPr lang="en-US" sz="2200" i="1" dirty="0"/>
              <a:t> looks at the role plastics play in marine debris that sheds light on previous assumptions about how different plastics contribute to the problem and where its coming from.</a:t>
            </a:r>
          </a:p>
          <a:p>
            <a:pPr marL="0" indent="0">
              <a:buNone/>
            </a:pPr>
            <a:r>
              <a:rPr lang="en-US" sz="2200" i="1" dirty="0"/>
              <a:t>In this ground breaking study, scientists conducted cutting-edge research at a much larger scale than had ever been done before. Over the course of three years, an international team including The Ocean Cleanup Foundation, six universities, and an aerial sensor company, collected data and mapped debris fields for the Great Pacific Garbage Patch, one of the most problematic plastic pollution hot spots.</a:t>
            </a:r>
          </a:p>
          <a:p>
            <a:pPr marL="0" indent="0">
              <a:buNone/>
            </a:pPr>
            <a:r>
              <a:rPr lang="en-US" sz="2200" i="1" dirty="0"/>
              <a:t>Polystyrene ban legislation imply product restrictions will minimize plastic marine debris. Let’s take a closer look.</a:t>
            </a:r>
          </a:p>
          <a:p>
            <a:pPr marL="0" indent="0">
              <a:buNone/>
            </a:pPr>
            <a:r>
              <a:rPr lang="en-US" sz="2200" dirty="0"/>
              <a:t>The total plastics mass in the GPGP is projected at 78,908 tons.</a:t>
            </a:r>
          </a:p>
          <a:p>
            <a:pPr lvl="0"/>
            <a:r>
              <a:rPr lang="en-US" sz="2200" dirty="0"/>
              <a:t>52% is mostly abandoned fishing gear, not consumer plastics.</a:t>
            </a:r>
          </a:p>
          <a:p>
            <a:pPr lvl="0"/>
            <a:r>
              <a:rPr lang="en-US" sz="2200" dirty="0"/>
              <a:t>47% is hard plastics, sheets and film, making up the majority of the microplastics mass.</a:t>
            </a:r>
          </a:p>
          <a:p>
            <a:pPr lvl="0"/>
            <a:r>
              <a:rPr lang="en-US" sz="2200" dirty="0"/>
              <a:t>.05% is foamed plastics – including polystyrene – making it a minor component of the GPGP.</a:t>
            </a:r>
          </a:p>
          <a:p>
            <a:endParaRPr lang="en-US" dirty="0"/>
          </a:p>
        </p:txBody>
      </p:sp>
      <p:sp>
        <p:nvSpPr>
          <p:cNvPr id="4" name="TextBox 3">
            <a:extLst>
              <a:ext uri="{FF2B5EF4-FFF2-40B4-BE49-F238E27FC236}">
                <a16:creationId xmlns:a16="http://schemas.microsoft.com/office/drawing/2014/main" id="{714D220D-6BA6-400D-9D97-9F52BFBE64C5}"/>
              </a:ext>
            </a:extLst>
          </p:cNvPr>
          <p:cNvSpPr txBox="1"/>
          <p:nvPr/>
        </p:nvSpPr>
        <p:spPr>
          <a:xfrm>
            <a:off x="2252870" y="9157252"/>
            <a:ext cx="11463130" cy="1200329"/>
          </a:xfrm>
          <a:prstGeom prst="rect">
            <a:avLst/>
          </a:prstGeom>
          <a:noFill/>
        </p:spPr>
        <p:txBody>
          <a:bodyPr wrap="square" rtlCol="0">
            <a:spAutoFit/>
          </a:bodyPr>
          <a:lstStyle/>
          <a:p>
            <a:r>
              <a:rPr lang="en-US" b="1" u="sng" dirty="0">
                <a:solidFill>
                  <a:srgbClr val="FF0000"/>
                </a:solidFill>
              </a:rPr>
              <a:t>Design Notes</a:t>
            </a:r>
            <a:r>
              <a:rPr lang="en-US" dirty="0">
                <a:solidFill>
                  <a:srgbClr val="FF0000"/>
                </a:solidFill>
              </a:rPr>
              <a:t>:</a:t>
            </a:r>
          </a:p>
          <a:p>
            <a:r>
              <a:rPr lang="en-US" dirty="0">
                <a:solidFill>
                  <a:srgbClr val="FF0000"/>
                </a:solidFill>
              </a:rPr>
              <a:t>This is the introduction for the information units on the upcoming slides/pages. </a:t>
            </a:r>
          </a:p>
          <a:p>
            <a:r>
              <a:rPr lang="en-US" dirty="0">
                <a:solidFill>
                  <a:srgbClr val="FF0000"/>
                </a:solidFill>
              </a:rPr>
              <a:t>It includes the title for the entire document.</a:t>
            </a:r>
          </a:p>
          <a:p>
            <a:r>
              <a:rPr lang="en-US" dirty="0">
                <a:solidFill>
                  <a:srgbClr val="FF0000"/>
                </a:solidFill>
              </a:rPr>
              <a:t>The emphasis should be on the bullet point information. </a:t>
            </a:r>
          </a:p>
        </p:txBody>
      </p:sp>
    </p:spTree>
    <p:extLst>
      <p:ext uri="{BB962C8B-B14F-4D97-AF65-F5344CB8AC3E}">
        <p14:creationId xmlns:p14="http://schemas.microsoft.com/office/powerpoint/2010/main" val="291464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8" descr="Image result for weight icon tons">
            <a:extLst>
              <a:ext uri="{FF2B5EF4-FFF2-40B4-BE49-F238E27FC236}">
                <a16:creationId xmlns:a16="http://schemas.microsoft.com/office/drawing/2014/main" id="{7BF90823-0495-425F-B83E-0722F0CE892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444" t="9304" r="7453" b="18851"/>
          <a:stretch/>
        </p:blipFill>
        <p:spPr bwMode="auto">
          <a:xfrm>
            <a:off x="11181364" y="9325249"/>
            <a:ext cx="248777" cy="600573"/>
          </a:xfrm>
          <a:prstGeom prst="rect">
            <a:avLst/>
          </a:prstGeom>
          <a:noFill/>
          <a:extLst>
            <a:ext uri="{909E8E84-426E-40DD-AFC4-6F175D3DCCD1}">
              <a14:hiddenFill xmlns:a14="http://schemas.microsoft.com/office/drawing/2010/main">
                <a:solidFill>
                  <a:srgbClr val="FFFFFF"/>
                </a:solidFill>
              </a14:hiddenFill>
            </a:ext>
          </a:extLst>
        </p:spPr>
      </p:pic>
      <p:sp>
        <p:nvSpPr>
          <p:cNvPr id="22" name="Content Placeholder 21">
            <a:extLst>
              <a:ext uri="{FF2B5EF4-FFF2-40B4-BE49-F238E27FC236}">
                <a16:creationId xmlns:a16="http://schemas.microsoft.com/office/drawing/2014/main" id="{7B345DF3-9FD2-47D7-A90A-063F7AA0516F}"/>
              </a:ext>
            </a:extLst>
          </p:cNvPr>
          <p:cNvSpPr>
            <a:spLocks noGrp="1"/>
          </p:cNvSpPr>
          <p:nvPr>
            <p:ph idx="1"/>
          </p:nvPr>
        </p:nvSpPr>
        <p:spPr>
          <a:xfrm>
            <a:off x="5230617" y="3200329"/>
            <a:ext cx="1432561" cy="923330"/>
          </a:xfrm>
        </p:spPr>
        <p:txBody>
          <a:bodyPr>
            <a:normAutofit fontScale="40000" lnSpcReduction="20000"/>
          </a:bodyPr>
          <a:lstStyle/>
          <a:p>
            <a:pPr marL="0" indent="0">
              <a:buNone/>
            </a:pPr>
            <a:r>
              <a:rPr lang="en-US" dirty="0">
                <a:solidFill>
                  <a:srgbClr val="FF0000"/>
                </a:solidFill>
              </a:rPr>
              <a:t>Image of a</a:t>
            </a:r>
          </a:p>
          <a:p>
            <a:pPr marL="0" indent="0">
              <a:buNone/>
            </a:pPr>
            <a:r>
              <a:rPr lang="en-US" dirty="0">
                <a:solidFill>
                  <a:srgbClr val="FF0000"/>
                </a:solidFill>
              </a:rPr>
              <a:t>Cruise ship</a:t>
            </a:r>
          </a:p>
        </p:txBody>
      </p:sp>
      <p:sp>
        <p:nvSpPr>
          <p:cNvPr id="6" name="TextBox 5">
            <a:extLst>
              <a:ext uri="{FF2B5EF4-FFF2-40B4-BE49-F238E27FC236}">
                <a16:creationId xmlns:a16="http://schemas.microsoft.com/office/drawing/2014/main" id="{CE6A6447-EA90-402A-9946-83035AB8CC7E}"/>
              </a:ext>
            </a:extLst>
          </p:cNvPr>
          <p:cNvSpPr txBox="1"/>
          <p:nvPr/>
        </p:nvSpPr>
        <p:spPr>
          <a:xfrm>
            <a:off x="5181683" y="4248441"/>
            <a:ext cx="1432560" cy="369332"/>
          </a:xfrm>
          <a:prstGeom prst="rect">
            <a:avLst/>
          </a:prstGeom>
          <a:noFill/>
        </p:spPr>
        <p:txBody>
          <a:bodyPr wrap="square" rtlCol="0">
            <a:spAutoFit/>
          </a:bodyPr>
          <a:lstStyle/>
          <a:p>
            <a:pPr algn="ctr"/>
            <a:r>
              <a:rPr lang="en-US" dirty="0"/>
              <a:t>GPGP = 79%</a:t>
            </a:r>
          </a:p>
        </p:txBody>
      </p:sp>
      <p:sp>
        <p:nvSpPr>
          <p:cNvPr id="17" name="TextBox 16">
            <a:extLst>
              <a:ext uri="{FF2B5EF4-FFF2-40B4-BE49-F238E27FC236}">
                <a16:creationId xmlns:a16="http://schemas.microsoft.com/office/drawing/2014/main" id="{9EA7A14F-234E-4BDF-BE4E-E6033593D6C3}"/>
              </a:ext>
            </a:extLst>
          </p:cNvPr>
          <p:cNvSpPr txBox="1"/>
          <p:nvPr/>
        </p:nvSpPr>
        <p:spPr>
          <a:xfrm>
            <a:off x="9013434" y="4248441"/>
            <a:ext cx="1904048" cy="369332"/>
          </a:xfrm>
          <a:prstGeom prst="rect">
            <a:avLst/>
          </a:prstGeom>
          <a:noFill/>
        </p:spPr>
        <p:txBody>
          <a:bodyPr wrap="square" rtlCol="0">
            <a:spAutoFit/>
          </a:bodyPr>
          <a:lstStyle/>
          <a:p>
            <a:pPr algn="ctr"/>
            <a:r>
              <a:rPr lang="en-US" dirty="0"/>
              <a:t>GPGP = 29%</a:t>
            </a:r>
          </a:p>
        </p:txBody>
      </p:sp>
      <p:sp>
        <p:nvSpPr>
          <p:cNvPr id="18" name="TextBox 17">
            <a:extLst>
              <a:ext uri="{FF2B5EF4-FFF2-40B4-BE49-F238E27FC236}">
                <a16:creationId xmlns:a16="http://schemas.microsoft.com/office/drawing/2014/main" id="{7B81ECEB-AAE8-424D-8A9D-FF1036006D20}"/>
              </a:ext>
            </a:extLst>
          </p:cNvPr>
          <p:cNvSpPr txBox="1"/>
          <p:nvPr/>
        </p:nvSpPr>
        <p:spPr>
          <a:xfrm>
            <a:off x="7147669" y="4248441"/>
            <a:ext cx="1722120" cy="369332"/>
          </a:xfrm>
          <a:prstGeom prst="rect">
            <a:avLst/>
          </a:prstGeom>
          <a:noFill/>
        </p:spPr>
        <p:txBody>
          <a:bodyPr wrap="square" rtlCol="0">
            <a:spAutoFit/>
          </a:bodyPr>
          <a:lstStyle/>
          <a:p>
            <a:pPr algn="ctr"/>
            <a:r>
              <a:rPr lang="en-US" dirty="0"/>
              <a:t>GPGP = 53%</a:t>
            </a:r>
          </a:p>
        </p:txBody>
      </p:sp>
      <p:sp>
        <p:nvSpPr>
          <p:cNvPr id="7" name="TextBox 6">
            <a:extLst>
              <a:ext uri="{FF2B5EF4-FFF2-40B4-BE49-F238E27FC236}">
                <a16:creationId xmlns:a16="http://schemas.microsoft.com/office/drawing/2014/main" id="{D19AE389-A99C-4E09-86B4-36A3772CD1DE}"/>
              </a:ext>
            </a:extLst>
          </p:cNvPr>
          <p:cNvSpPr txBox="1"/>
          <p:nvPr/>
        </p:nvSpPr>
        <p:spPr>
          <a:xfrm>
            <a:off x="5230618" y="2450274"/>
            <a:ext cx="1432560" cy="646331"/>
          </a:xfrm>
          <a:prstGeom prst="rect">
            <a:avLst/>
          </a:prstGeom>
          <a:noFill/>
        </p:spPr>
        <p:txBody>
          <a:bodyPr wrap="square" rtlCol="0">
            <a:spAutoFit/>
          </a:bodyPr>
          <a:lstStyle/>
          <a:p>
            <a:r>
              <a:rPr lang="en-US" dirty="0"/>
              <a:t>1 Cruise Ship</a:t>
            </a:r>
          </a:p>
          <a:p>
            <a:r>
              <a:rPr lang="en-US" dirty="0"/>
              <a:t>100,000 tons</a:t>
            </a:r>
          </a:p>
        </p:txBody>
      </p:sp>
      <p:sp>
        <p:nvSpPr>
          <p:cNvPr id="20" name="TextBox 19">
            <a:extLst>
              <a:ext uri="{FF2B5EF4-FFF2-40B4-BE49-F238E27FC236}">
                <a16:creationId xmlns:a16="http://schemas.microsoft.com/office/drawing/2014/main" id="{D8F51342-F78A-4E45-83E1-60131E184839}"/>
              </a:ext>
            </a:extLst>
          </p:cNvPr>
          <p:cNvSpPr txBox="1"/>
          <p:nvPr/>
        </p:nvSpPr>
        <p:spPr>
          <a:xfrm>
            <a:off x="7165500" y="2465173"/>
            <a:ext cx="1432560" cy="646331"/>
          </a:xfrm>
          <a:prstGeom prst="rect">
            <a:avLst/>
          </a:prstGeom>
          <a:noFill/>
        </p:spPr>
        <p:txBody>
          <a:bodyPr wrap="square" rtlCol="0">
            <a:spAutoFit/>
          </a:bodyPr>
          <a:lstStyle/>
          <a:p>
            <a:r>
              <a:rPr lang="en-US" dirty="0"/>
              <a:t>1 Blue Whale 150,000 tons</a:t>
            </a:r>
          </a:p>
        </p:txBody>
      </p:sp>
      <p:sp>
        <p:nvSpPr>
          <p:cNvPr id="21" name="TextBox 20">
            <a:extLst>
              <a:ext uri="{FF2B5EF4-FFF2-40B4-BE49-F238E27FC236}">
                <a16:creationId xmlns:a16="http://schemas.microsoft.com/office/drawing/2014/main" id="{53C1A28E-0D57-4D54-B2CA-A86C43E314E4}"/>
              </a:ext>
            </a:extLst>
          </p:cNvPr>
          <p:cNvSpPr txBox="1"/>
          <p:nvPr/>
        </p:nvSpPr>
        <p:spPr>
          <a:xfrm flipH="1">
            <a:off x="9259240" y="2482489"/>
            <a:ext cx="4406579" cy="646331"/>
          </a:xfrm>
          <a:prstGeom prst="rect">
            <a:avLst/>
          </a:prstGeom>
          <a:noFill/>
        </p:spPr>
        <p:txBody>
          <a:bodyPr wrap="square" rtlCol="0">
            <a:spAutoFit/>
          </a:bodyPr>
          <a:lstStyle/>
          <a:p>
            <a:r>
              <a:rPr lang="en-US" dirty="0"/>
              <a:t>1 Week NYC Waste Generation</a:t>
            </a:r>
          </a:p>
          <a:p>
            <a:r>
              <a:rPr lang="en-US" dirty="0"/>
              <a:t>269,230 tons</a:t>
            </a:r>
          </a:p>
        </p:txBody>
      </p:sp>
      <p:graphicFrame>
        <p:nvGraphicFramePr>
          <p:cNvPr id="8" name="Table 7">
            <a:extLst>
              <a:ext uri="{FF2B5EF4-FFF2-40B4-BE49-F238E27FC236}">
                <a16:creationId xmlns:a16="http://schemas.microsoft.com/office/drawing/2014/main" id="{78581422-2C3E-413C-8D9A-324D968FF363}"/>
              </a:ext>
            </a:extLst>
          </p:cNvPr>
          <p:cNvGraphicFramePr>
            <a:graphicFrameLocks noGrp="1"/>
          </p:cNvGraphicFramePr>
          <p:nvPr>
            <p:extLst>
              <p:ext uri="{D42A27DB-BD31-4B8C-83A1-F6EECF244321}">
                <p14:modId xmlns:p14="http://schemas.microsoft.com/office/powerpoint/2010/main" val="841871807"/>
              </p:ext>
            </p:extLst>
          </p:nvPr>
        </p:nvGraphicFramePr>
        <p:xfrm>
          <a:off x="4923952" y="6729967"/>
          <a:ext cx="6289507" cy="3959837"/>
        </p:xfrm>
        <a:graphic>
          <a:graphicData uri="http://schemas.openxmlformats.org/drawingml/2006/table">
            <a:tbl>
              <a:tblPr firstRow="1" bandRow="1">
                <a:tableStyleId>{2D5ABB26-0587-4C30-8999-92F81FD0307C}</a:tableStyleId>
              </a:tblPr>
              <a:tblGrid>
                <a:gridCol w="811369">
                  <a:extLst>
                    <a:ext uri="{9D8B030D-6E8A-4147-A177-3AD203B41FA5}">
                      <a16:colId xmlns:a16="http://schemas.microsoft.com/office/drawing/2014/main" val="402309429"/>
                    </a:ext>
                  </a:extLst>
                </a:gridCol>
                <a:gridCol w="1432560">
                  <a:extLst>
                    <a:ext uri="{9D8B030D-6E8A-4147-A177-3AD203B41FA5}">
                      <a16:colId xmlns:a16="http://schemas.microsoft.com/office/drawing/2014/main" val="4082671788"/>
                    </a:ext>
                  </a:extLst>
                </a:gridCol>
                <a:gridCol w="1432560">
                  <a:extLst>
                    <a:ext uri="{9D8B030D-6E8A-4147-A177-3AD203B41FA5}">
                      <a16:colId xmlns:a16="http://schemas.microsoft.com/office/drawing/2014/main" val="2791486810"/>
                    </a:ext>
                  </a:extLst>
                </a:gridCol>
                <a:gridCol w="2613018">
                  <a:extLst>
                    <a:ext uri="{9D8B030D-6E8A-4147-A177-3AD203B41FA5}">
                      <a16:colId xmlns:a16="http://schemas.microsoft.com/office/drawing/2014/main" val="1592389752"/>
                    </a:ext>
                  </a:extLst>
                </a:gridCol>
              </a:tblGrid>
              <a:tr h="855714">
                <a:tc>
                  <a:txBody>
                    <a:bodyPr/>
                    <a:lstStyle/>
                    <a:p>
                      <a:r>
                        <a:rPr lang="en-US" sz="1800" dirty="0">
                          <a:solidFill>
                            <a:srgbClr val="C00000"/>
                          </a:solidFill>
                        </a:rPr>
                        <a:t>Image</a:t>
                      </a:r>
                    </a:p>
                  </a:txBody>
                  <a:tcPr/>
                </a:tc>
                <a:tc>
                  <a:txBody>
                    <a:bodyPr/>
                    <a:lstStyle/>
                    <a:p>
                      <a:r>
                        <a:rPr lang="en-US" sz="1800" dirty="0"/>
                        <a:t>All GPGP Plastics</a:t>
                      </a:r>
                    </a:p>
                  </a:txBody>
                  <a:tcPr/>
                </a:tc>
                <a:tc>
                  <a:txBody>
                    <a:bodyPr/>
                    <a:lstStyle/>
                    <a:p>
                      <a:r>
                        <a:rPr lang="en-US" sz="1800" dirty="0"/>
                        <a:t>78,908 tons</a:t>
                      </a:r>
                    </a:p>
                  </a:txBody>
                  <a:tcPr/>
                </a:tc>
                <a:tc>
                  <a:txBody>
                    <a:bodyPr/>
                    <a:lstStyle/>
                    <a:p>
                      <a:endParaRPr lang="en-US" sz="3200" dirty="0"/>
                    </a:p>
                  </a:txBody>
                  <a:tcPr/>
                </a:tc>
                <a:extLst>
                  <a:ext uri="{0D108BD9-81ED-4DB2-BD59-A6C34878D82A}">
                    <a16:rowId xmlns:a16="http://schemas.microsoft.com/office/drawing/2014/main" val="853466143"/>
                  </a:ext>
                </a:extLst>
              </a:tr>
              <a:tr h="855714">
                <a:tc>
                  <a:txBody>
                    <a:bodyPr/>
                    <a:lstStyle/>
                    <a:p>
                      <a:pPr marL="0" algn="l" defTabSz="1625620" rtl="0" eaLnBrk="1" latinLnBrk="0" hangingPunct="1"/>
                      <a:r>
                        <a:rPr lang="en-US" sz="1800" kern="1200" dirty="0">
                          <a:solidFill>
                            <a:srgbClr val="C00000"/>
                          </a:solidFill>
                          <a:latin typeface="+mn-lt"/>
                          <a:ea typeface="+mn-ea"/>
                          <a:cs typeface="+mn-cs"/>
                        </a:rPr>
                        <a:t>Image</a:t>
                      </a:r>
                    </a:p>
                  </a:txBody>
                  <a:tcPr/>
                </a:tc>
                <a:tc>
                  <a:txBody>
                    <a:bodyPr/>
                    <a:lstStyle/>
                    <a:p>
                      <a:r>
                        <a:rPr lang="en-US" sz="1800" dirty="0"/>
                        <a:t>1 Cruise Ship</a:t>
                      </a:r>
                    </a:p>
                  </a:txBody>
                  <a:tcPr/>
                </a:tc>
                <a:tc>
                  <a:txBody>
                    <a:bodyPr/>
                    <a:lstStyle/>
                    <a:p>
                      <a:r>
                        <a:rPr lang="en-US" sz="1800" dirty="0"/>
                        <a:t>100,000 tons</a:t>
                      </a:r>
                    </a:p>
                  </a:txBody>
                  <a:tcPr/>
                </a:tc>
                <a:tc>
                  <a:txBody>
                    <a:bodyPr/>
                    <a:lstStyle/>
                    <a:p>
                      <a:endParaRPr lang="en-US" sz="3200" dirty="0"/>
                    </a:p>
                  </a:txBody>
                  <a:tcPr/>
                </a:tc>
                <a:extLst>
                  <a:ext uri="{0D108BD9-81ED-4DB2-BD59-A6C34878D82A}">
                    <a16:rowId xmlns:a16="http://schemas.microsoft.com/office/drawing/2014/main" val="3442409278"/>
                  </a:ext>
                </a:extLst>
              </a:tr>
              <a:tr h="855714">
                <a:tc>
                  <a:txBody>
                    <a:bodyPr/>
                    <a:lstStyle/>
                    <a:p>
                      <a:r>
                        <a:rPr lang="en-US" sz="1800" dirty="0">
                          <a:solidFill>
                            <a:srgbClr val="C00000"/>
                          </a:solidFill>
                        </a:rPr>
                        <a:t>Image</a:t>
                      </a:r>
                    </a:p>
                  </a:txBody>
                  <a:tcPr/>
                </a:tc>
                <a:tc>
                  <a:txBody>
                    <a:bodyPr/>
                    <a:lstStyle/>
                    <a:p>
                      <a:r>
                        <a:rPr lang="en-US" sz="1800" dirty="0"/>
                        <a:t>1 Blue Whale</a:t>
                      </a:r>
                    </a:p>
                  </a:txBody>
                  <a:tcPr/>
                </a:tc>
                <a:tc>
                  <a:txBody>
                    <a:bodyPr/>
                    <a:lstStyle/>
                    <a:p>
                      <a:r>
                        <a:rPr lang="en-US" sz="1800" dirty="0"/>
                        <a:t>200,000 tons</a:t>
                      </a:r>
                    </a:p>
                  </a:txBody>
                  <a:tcPr/>
                </a:tc>
                <a:tc>
                  <a:txBody>
                    <a:bodyPr/>
                    <a:lstStyle/>
                    <a:p>
                      <a:endParaRPr lang="en-US" sz="3200" dirty="0"/>
                    </a:p>
                  </a:txBody>
                  <a:tcPr/>
                </a:tc>
                <a:extLst>
                  <a:ext uri="{0D108BD9-81ED-4DB2-BD59-A6C34878D82A}">
                    <a16:rowId xmlns:a16="http://schemas.microsoft.com/office/drawing/2014/main" val="420748598"/>
                  </a:ext>
                </a:extLst>
              </a:tr>
              <a:tr h="1392695">
                <a:tc>
                  <a:txBody>
                    <a:bodyPr/>
                    <a:lstStyle/>
                    <a:p>
                      <a:r>
                        <a:rPr lang="en-US" sz="1800" dirty="0">
                          <a:solidFill>
                            <a:srgbClr val="C00000"/>
                          </a:solidFill>
                        </a:rPr>
                        <a:t>Image</a:t>
                      </a:r>
                    </a:p>
                  </a:txBody>
                  <a:tcPr/>
                </a:tc>
                <a:tc>
                  <a:txBody>
                    <a:bodyPr/>
                    <a:lstStyle/>
                    <a:p>
                      <a:r>
                        <a:rPr lang="en-US" sz="1800" dirty="0"/>
                        <a:t>1 Week NYC City Waste Generation</a:t>
                      </a:r>
                    </a:p>
                  </a:txBody>
                  <a:tcPr/>
                </a:tc>
                <a:tc>
                  <a:txBody>
                    <a:bodyPr/>
                    <a:lstStyle/>
                    <a:p>
                      <a:r>
                        <a:rPr lang="en-US" sz="1800" dirty="0"/>
                        <a:t>269,230 tons</a:t>
                      </a:r>
                    </a:p>
                  </a:txBody>
                  <a:tcPr/>
                </a:tc>
                <a:tc>
                  <a:txBody>
                    <a:bodyPr/>
                    <a:lstStyle/>
                    <a:p>
                      <a:endParaRPr lang="en-US" sz="3200" dirty="0"/>
                    </a:p>
                  </a:txBody>
                  <a:tcPr/>
                </a:tc>
                <a:extLst>
                  <a:ext uri="{0D108BD9-81ED-4DB2-BD59-A6C34878D82A}">
                    <a16:rowId xmlns:a16="http://schemas.microsoft.com/office/drawing/2014/main" val="3798430424"/>
                  </a:ext>
                </a:extLst>
              </a:tr>
            </a:tbl>
          </a:graphicData>
        </a:graphic>
      </p:graphicFrame>
      <p:cxnSp>
        <p:nvCxnSpPr>
          <p:cNvPr id="14" name="Straight Connector 13">
            <a:extLst>
              <a:ext uri="{FF2B5EF4-FFF2-40B4-BE49-F238E27FC236}">
                <a16:creationId xmlns:a16="http://schemas.microsoft.com/office/drawing/2014/main" id="{FD3C3EFB-FE8B-43FF-8D79-0ED14CFC69B3}"/>
              </a:ext>
            </a:extLst>
          </p:cNvPr>
          <p:cNvCxnSpPr>
            <a:cxnSpLocks/>
          </p:cNvCxnSpPr>
          <p:nvPr/>
        </p:nvCxnSpPr>
        <p:spPr>
          <a:xfrm>
            <a:off x="1935589" y="5690980"/>
            <a:ext cx="13868400" cy="0"/>
          </a:xfrm>
          <a:prstGeom prst="line">
            <a:avLst/>
          </a:prstGeom>
          <a:ln w="41275"/>
        </p:spPr>
        <p:style>
          <a:lnRef idx="1">
            <a:schemeClr val="accent1"/>
          </a:lnRef>
          <a:fillRef idx="0">
            <a:schemeClr val="accent1"/>
          </a:fillRef>
          <a:effectRef idx="0">
            <a:schemeClr val="accent1"/>
          </a:effectRef>
          <a:fontRef idx="minor">
            <a:schemeClr val="tx1"/>
          </a:fontRef>
        </p:style>
      </p:cxnSp>
      <p:pic>
        <p:nvPicPr>
          <p:cNvPr id="1052" name="Picture 28" descr="Image result for weight icon tons">
            <a:extLst>
              <a:ext uri="{FF2B5EF4-FFF2-40B4-BE49-F238E27FC236}">
                <a16:creationId xmlns:a16="http://schemas.microsoft.com/office/drawing/2014/main" id="{93AEC184-1AE5-4929-9585-2328C9B33E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9262821" y="9339802"/>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8" descr="Image result for weight icon tons">
            <a:extLst>
              <a:ext uri="{FF2B5EF4-FFF2-40B4-BE49-F238E27FC236}">
                <a16:creationId xmlns:a16="http://schemas.microsoft.com/office/drawing/2014/main" id="{688AEC99-04BD-4D00-9000-E58CFFF30E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8653518" y="9336049"/>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8" descr="Image result for weight icon tons">
            <a:extLst>
              <a:ext uri="{FF2B5EF4-FFF2-40B4-BE49-F238E27FC236}">
                <a16:creationId xmlns:a16="http://schemas.microsoft.com/office/drawing/2014/main" id="{ED304CA4-677B-43E7-B87D-5B2B0ABDD6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10532712" y="8477591"/>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8" descr="Image result for weight icon tons">
            <a:extLst>
              <a:ext uri="{FF2B5EF4-FFF2-40B4-BE49-F238E27FC236}">
                <a16:creationId xmlns:a16="http://schemas.microsoft.com/office/drawing/2014/main" id="{CEAE9B12-ECF6-4CD9-8FE5-4147479A88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9916154" y="8478236"/>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8" descr="Image result for weight icon tons">
            <a:extLst>
              <a:ext uri="{FF2B5EF4-FFF2-40B4-BE49-F238E27FC236}">
                <a16:creationId xmlns:a16="http://schemas.microsoft.com/office/drawing/2014/main" id="{89FB5427-8CA3-46CB-BC12-94BBD4C8AC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9256514" y="8468333"/>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8" descr="Image result for weight icon tons">
            <a:extLst>
              <a:ext uri="{FF2B5EF4-FFF2-40B4-BE49-F238E27FC236}">
                <a16:creationId xmlns:a16="http://schemas.microsoft.com/office/drawing/2014/main" id="{5EBB0148-F88E-4CB6-ADE8-1BE85625CC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8614169" y="8475875"/>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28" descr="Image result for weight icon tons">
            <a:extLst>
              <a:ext uri="{FF2B5EF4-FFF2-40B4-BE49-F238E27FC236}">
                <a16:creationId xmlns:a16="http://schemas.microsoft.com/office/drawing/2014/main" id="{994E163C-C111-4942-A6DB-704CE658F74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9262821" y="7595515"/>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8" descr="Image result for weight icon tons">
            <a:extLst>
              <a:ext uri="{FF2B5EF4-FFF2-40B4-BE49-F238E27FC236}">
                <a16:creationId xmlns:a16="http://schemas.microsoft.com/office/drawing/2014/main" id="{71D978D4-5E05-433E-AAF1-AEA834DA6A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8598784" y="7590141"/>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8" descr="Image result for weight icon tons">
            <a:extLst>
              <a:ext uri="{FF2B5EF4-FFF2-40B4-BE49-F238E27FC236}">
                <a16:creationId xmlns:a16="http://schemas.microsoft.com/office/drawing/2014/main" id="{64E94EA9-94B0-45EB-9C31-18B3BCBC2B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9885950" y="9343555"/>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8" descr="Image result for weight icon tons">
            <a:extLst>
              <a:ext uri="{FF2B5EF4-FFF2-40B4-BE49-F238E27FC236}">
                <a16:creationId xmlns:a16="http://schemas.microsoft.com/office/drawing/2014/main" id="{0D8FFAE1-795D-411F-B8A9-6921188697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10508107" y="9343555"/>
            <a:ext cx="648652" cy="578975"/>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8" descr="Image result for weight icon tons">
            <a:extLst>
              <a:ext uri="{FF2B5EF4-FFF2-40B4-BE49-F238E27FC236}">
                <a16:creationId xmlns:a16="http://schemas.microsoft.com/office/drawing/2014/main" id="{AF003FD4-7199-4753-91EF-0E5AD834BF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43" t="9304" r="7453" b="21435"/>
          <a:stretch/>
        </p:blipFill>
        <p:spPr bwMode="auto">
          <a:xfrm>
            <a:off x="8597049" y="6729967"/>
            <a:ext cx="648652" cy="578975"/>
          </a:xfrm>
          <a:prstGeom prst="rect">
            <a:avLst/>
          </a:prstGeom>
          <a:noFill/>
          <a:extLst>
            <a:ext uri="{909E8E84-426E-40DD-AFC4-6F175D3DCCD1}">
              <a14:hiddenFill xmlns:a14="http://schemas.microsoft.com/office/drawing/2010/main">
                <a:solidFill>
                  <a:srgbClr val="FFFFFF"/>
                </a:solidFill>
              </a14:hiddenFill>
            </a:ext>
          </a:extLst>
        </p:spPr>
      </p:pic>
      <p:sp>
        <p:nvSpPr>
          <p:cNvPr id="68" name="Content Placeholder 21">
            <a:extLst>
              <a:ext uri="{FF2B5EF4-FFF2-40B4-BE49-F238E27FC236}">
                <a16:creationId xmlns:a16="http://schemas.microsoft.com/office/drawing/2014/main" id="{79A1BDAA-005F-4166-BE5C-B204203C58DB}"/>
              </a:ext>
            </a:extLst>
          </p:cNvPr>
          <p:cNvSpPr txBox="1">
            <a:spLocks/>
          </p:cNvSpPr>
          <p:nvPr/>
        </p:nvSpPr>
        <p:spPr>
          <a:xfrm>
            <a:off x="7234414" y="3200329"/>
            <a:ext cx="1432561" cy="923330"/>
          </a:xfrm>
          <a:prstGeom prst="rect">
            <a:avLst/>
          </a:prstGeom>
        </p:spPr>
        <p:txBody>
          <a:bodyPr vert="horz" lIns="91440" tIns="45720" rIns="91440" bIns="45720" rtlCol="0">
            <a:normAutofit/>
          </a:bodyPr>
          <a:lstStyle>
            <a:lvl1pPr marL="171462" indent="-171462" algn="l" defTabSz="6858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87" indent="-171462" algn="l" defTabSz="6858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11" indent="-171462" algn="l" defTabSz="6858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236"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161"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085"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10"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34"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59"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solidFill>
                  <a:srgbClr val="FF0000"/>
                </a:solidFill>
              </a:rPr>
              <a:t>Image of a</a:t>
            </a:r>
          </a:p>
          <a:p>
            <a:pPr marL="0" indent="0">
              <a:buNone/>
            </a:pPr>
            <a:r>
              <a:rPr lang="en-US" dirty="0">
                <a:solidFill>
                  <a:srgbClr val="FF0000"/>
                </a:solidFill>
              </a:rPr>
              <a:t>Blue whale</a:t>
            </a:r>
          </a:p>
        </p:txBody>
      </p:sp>
      <p:sp>
        <p:nvSpPr>
          <p:cNvPr id="69" name="Content Placeholder 21">
            <a:extLst>
              <a:ext uri="{FF2B5EF4-FFF2-40B4-BE49-F238E27FC236}">
                <a16:creationId xmlns:a16="http://schemas.microsoft.com/office/drawing/2014/main" id="{A1190C51-0CFE-4CDE-A6C0-5BDFF3F294C0}"/>
              </a:ext>
            </a:extLst>
          </p:cNvPr>
          <p:cNvSpPr txBox="1">
            <a:spLocks/>
          </p:cNvSpPr>
          <p:nvPr/>
        </p:nvSpPr>
        <p:spPr>
          <a:xfrm>
            <a:off x="9294207" y="3200329"/>
            <a:ext cx="2592993" cy="1260746"/>
          </a:xfrm>
          <a:prstGeom prst="rect">
            <a:avLst/>
          </a:prstGeom>
        </p:spPr>
        <p:txBody>
          <a:bodyPr vert="horz" lIns="91440" tIns="45720" rIns="91440" bIns="45720" rtlCol="0">
            <a:normAutofit/>
          </a:bodyPr>
          <a:lstStyle>
            <a:lvl1pPr marL="171462" indent="-171462" algn="l" defTabSz="6858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87" indent="-171462" algn="l" defTabSz="6858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11" indent="-171462" algn="l" defTabSz="6858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236"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161"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085"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010"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934"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59" indent="-171462" algn="l" defTabSz="6858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dirty="0">
                <a:solidFill>
                  <a:srgbClr val="FF0000"/>
                </a:solidFill>
              </a:rPr>
              <a:t>Image of New York City w/ Garbage Truck </a:t>
            </a:r>
            <a:r>
              <a:rPr lang="en-US" sz="1600" dirty="0">
                <a:solidFill>
                  <a:srgbClr val="FF0000"/>
                </a:solidFill>
              </a:rPr>
              <a:t>(see attached sample)</a:t>
            </a:r>
          </a:p>
        </p:txBody>
      </p:sp>
      <p:sp>
        <p:nvSpPr>
          <p:cNvPr id="23" name="TextBox 22">
            <a:extLst>
              <a:ext uri="{FF2B5EF4-FFF2-40B4-BE49-F238E27FC236}">
                <a16:creationId xmlns:a16="http://schemas.microsoft.com/office/drawing/2014/main" id="{BC13682B-0EFF-4FB7-9952-05A40441C021}"/>
              </a:ext>
            </a:extLst>
          </p:cNvPr>
          <p:cNvSpPr txBox="1"/>
          <p:nvPr/>
        </p:nvSpPr>
        <p:spPr>
          <a:xfrm>
            <a:off x="8666975" y="6056892"/>
            <a:ext cx="2435353" cy="646331"/>
          </a:xfrm>
          <a:prstGeom prst="rect">
            <a:avLst/>
          </a:prstGeom>
          <a:noFill/>
        </p:spPr>
        <p:txBody>
          <a:bodyPr wrap="square" rtlCol="0">
            <a:spAutoFit/>
          </a:bodyPr>
          <a:lstStyle/>
          <a:p>
            <a:r>
              <a:rPr lang="en-US" dirty="0">
                <a:solidFill>
                  <a:srgbClr val="FF0000"/>
                </a:solidFill>
              </a:rPr>
              <a:t>Image of a weight with ‘50k Ton’ on it </a:t>
            </a:r>
          </a:p>
        </p:txBody>
      </p:sp>
      <p:cxnSp>
        <p:nvCxnSpPr>
          <p:cNvPr id="25" name="Straight Arrow Connector 24">
            <a:extLst>
              <a:ext uri="{FF2B5EF4-FFF2-40B4-BE49-F238E27FC236}">
                <a16:creationId xmlns:a16="http://schemas.microsoft.com/office/drawing/2014/main" id="{F33CE016-C517-424E-A81E-93313FD51BED}"/>
              </a:ext>
            </a:extLst>
          </p:cNvPr>
          <p:cNvCxnSpPr/>
          <p:nvPr/>
        </p:nvCxnSpPr>
        <p:spPr>
          <a:xfrm>
            <a:off x="10508107" y="6381751"/>
            <a:ext cx="0" cy="3214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2B646387-ACE1-45B8-944E-D6F2DA5B4CAA}"/>
              </a:ext>
            </a:extLst>
          </p:cNvPr>
          <p:cNvSpPr txBox="1"/>
          <p:nvPr/>
        </p:nvSpPr>
        <p:spPr>
          <a:xfrm>
            <a:off x="715618" y="2450274"/>
            <a:ext cx="3887767" cy="2031325"/>
          </a:xfrm>
          <a:prstGeom prst="rect">
            <a:avLst/>
          </a:prstGeom>
          <a:noFill/>
        </p:spPr>
        <p:txBody>
          <a:bodyPr wrap="square" rtlCol="0">
            <a:spAutoFit/>
          </a:bodyPr>
          <a:lstStyle/>
          <a:p>
            <a:r>
              <a:rPr lang="en-US" b="1" u="sng" dirty="0">
                <a:solidFill>
                  <a:srgbClr val="FF0000"/>
                </a:solidFill>
              </a:rPr>
              <a:t>Design Notes</a:t>
            </a:r>
            <a:r>
              <a:rPr lang="en-US" dirty="0">
                <a:solidFill>
                  <a:srgbClr val="FF0000"/>
                </a:solidFill>
              </a:rPr>
              <a:t>:</a:t>
            </a:r>
          </a:p>
          <a:p>
            <a:pPr marL="285750" indent="-285750">
              <a:buFont typeface="Arial" panose="020B0604020202020204" pitchFamily="34" charset="0"/>
              <a:buChar char="•"/>
            </a:pPr>
            <a:r>
              <a:rPr lang="en-US" dirty="0">
                <a:solidFill>
                  <a:srgbClr val="FF0000"/>
                </a:solidFill>
              </a:rPr>
              <a:t>This is Information Unit 1</a:t>
            </a:r>
          </a:p>
          <a:p>
            <a:pPr marL="285750" indent="-285750">
              <a:buFont typeface="Arial" panose="020B0604020202020204" pitchFamily="34" charset="0"/>
              <a:buChar char="•"/>
            </a:pPr>
            <a:r>
              <a:rPr lang="en-US" dirty="0">
                <a:solidFill>
                  <a:srgbClr val="FF0000"/>
                </a:solidFill>
              </a:rPr>
              <a:t>We prefer infographic style here</a:t>
            </a:r>
          </a:p>
          <a:p>
            <a:pPr marL="285750" indent="-285750">
              <a:buFont typeface="Arial" panose="020B0604020202020204" pitchFamily="34" charset="0"/>
              <a:buChar char="•"/>
            </a:pPr>
            <a:r>
              <a:rPr lang="en-US" dirty="0">
                <a:solidFill>
                  <a:srgbClr val="FF0000"/>
                </a:solidFill>
              </a:rPr>
              <a:t>Both examples show the data in different ways. Please provide samples of each.</a:t>
            </a:r>
          </a:p>
          <a:p>
            <a:endParaRPr lang="en-US" dirty="0">
              <a:solidFill>
                <a:srgbClr val="FF0000"/>
              </a:solidFill>
            </a:endParaRPr>
          </a:p>
        </p:txBody>
      </p:sp>
      <p:sp>
        <p:nvSpPr>
          <p:cNvPr id="4" name="Title 3">
            <a:extLst>
              <a:ext uri="{FF2B5EF4-FFF2-40B4-BE49-F238E27FC236}">
                <a16:creationId xmlns:a16="http://schemas.microsoft.com/office/drawing/2014/main" id="{9BEC3990-8B8E-4D0D-9DAC-32CD7C619BCD}"/>
              </a:ext>
            </a:extLst>
          </p:cNvPr>
          <p:cNvSpPr>
            <a:spLocks noGrp="1"/>
          </p:cNvSpPr>
          <p:nvPr>
            <p:ph type="title"/>
          </p:nvPr>
        </p:nvSpPr>
        <p:spPr>
          <a:xfrm>
            <a:off x="6709841" y="1210797"/>
            <a:ext cx="3255617" cy="1033912"/>
          </a:xfrm>
        </p:spPr>
        <p:txBody>
          <a:bodyPr>
            <a:normAutofit/>
          </a:bodyPr>
          <a:lstStyle/>
          <a:p>
            <a:r>
              <a:rPr lang="en-US" sz="4000" dirty="0"/>
              <a:t>How Big is Big?</a:t>
            </a:r>
          </a:p>
        </p:txBody>
      </p:sp>
      <p:pic>
        <p:nvPicPr>
          <p:cNvPr id="33" name="Picture 28" descr="Image result for weight icon tons">
            <a:extLst>
              <a:ext uri="{FF2B5EF4-FFF2-40B4-BE49-F238E27FC236}">
                <a16:creationId xmlns:a16="http://schemas.microsoft.com/office/drawing/2014/main" id="{34A8AD16-E0CA-478E-AD46-363A3500B0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9348" t="9303" r="6665" b="-6516"/>
          <a:stretch/>
        </p:blipFill>
        <p:spPr bwMode="auto">
          <a:xfrm>
            <a:off x="9302169" y="6722425"/>
            <a:ext cx="461245" cy="8126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FE29D83-F3D1-4974-A3B6-57625E7652F8}"/>
              </a:ext>
            </a:extLst>
          </p:cNvPr>
          <p:cNvSpPr txBox="1"/>
          <p:nvPr/>
        </p:nvSpPr>
        <p:spPr>
          <a:xfrm>
            <a:off x="14099867" y="6173154"/>
            <a:ext cx="368493" cy="369332"/>
          </a:xfrm>
          <a:prstGeom prst="rect">
            <a:avLst/>
          </a:prstGeom>
          <a:solidFill>
            <a:srgbClr val="3F3B3A"/>
          </a:solidFill>
        </p:spPr>
        <p:txBody>
          <a:bodyPr wrap="square" rtlCol="0">
            <a:spAutoFit/>
          </a:bodyPr>
          <a:lstStyle/>
          <a:p>
            <a:r>
              <a:rPr lang="en-US" dirty="0">
                <a:solidFill>
                  <a:schemeClr val="bg1"/>
                </a:solidFill>
              </a:rPr>
              <a:t>⅗</a:t>
            </a:r>
          </a:p>
        </p:txBody>
      </p:sp>
    </p:spTree>
    <p:extLst>
      <p:ext uri="{BB962C8B-B14F-4D97-AF65-F5344CB8AC3E}">
        <p14:creationId xmlns:p14="http://schemas.microsoft.com/office/powerpoint/2010/main" val="3590327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D17999-A4F1-4DC5-A9D4-8A59EFA53057}"/>
              </a:ext>
            </a:extLst>
          </p:cNvPr>
          <p:cNvPicPr/>
          <p:nvPr/>
        </p:nvPicPr>
        <p:blipFill>
          <a:blip r:embed="rId2">
            <a:extLst>
              <a:ext uri="{28A0092B-C50C-407E-A947-70E740481C1C}">
                <a14:useLocalDpi xmlns:a14="http://schemas.microsoft.com/office/drawing/2010/main" val="0"/>
              </a:ext>
            </a:extLst>
          </a:blip>
          <a:stretch>
            <a:fillRect/>
          </a:stretch>
        </p:blipFill>
        <p:spPr>
          <a:xfrm rot="21267208">
            <a:off x="2660051" y="1173684"/>
            <a:ext cx="2937569" cy="4171352"/>
          </a:xfrm>
          <a:prstGeom prst="rect">
            <a:avLst/>
          </a:prstGeom>
          <a:ln>
            <a:solidFill>
              <a:schemeClr val="accent4">
                <a:lumMod val="50000"/>
              </a:schemeClr>
            </a:solidFill>
          </a:ln>
        </p:spPr>
      </p:pic>
      <p:cxnSp>
        <p:nvCxnSpPr>
          <p:cNvPr id="9" name="Straight Connector 8">
            <a:extLst>
              <a:ext uri="{FF2B5EF4-FFF2-40B4-BE49-F238E27FC236}">
                <a16:creationId xmlns:a16="http://schemas.microsoft.com/office/drawing/2014/main" id="{6CCBF005-AD59-49A2-B1F4-5BDF21B46193}"/>
              </a:ext>
            </a:extLst>
          </p:cNvPr>
          <p:cNvCxnSpPr/>
          <p:nvPr/>
        </p:nvCxnSpPr>
        <p:spPr>
          <a:xfrm flipV="1">
            <a:off x="1269449" y="5707250"/>
            <a:ext cx="14081760" cy="108530"/>
          </a:xfrm>
          <a:prstGeom prst="line">
            <a:avLst/>
          </a:prstGeom>
          <a:ln w="47625"/>
        </p:spPr>
        <p:style>
          <a:lnRef idx="1">
            <a:schemeClr val="accent1"/>
          </a:lnRef>
          <a:fillRef idx="0">
            <a:schemeClr val="accent1"/>
          </a:fillRef>
          <a:effectRef idx="0">
            <a:schemeClr val="accent1"/>
          </a:effectRef>
          <a:fontRef idx="minor">
            <a:schemeClr val="tx1"/>
          </a:fontRef>
        </p:style>
      </p:cxnSp>
      <p:sp>
        <p:nvSpPr>
          <p:cNvPr id="7" name="Speech Bubble: Oval 6">
            <a:extLst>
              <a:ext uri="{FF2B5EF4-FFF2-40B4-BE49-F238E27FC236}">
                <a16:creationId xmlns:a16="http://schemas.microsoft.com/office/drawing/2014/main" id="{A80907A4-17E7-451A-8278-5D22E0C59E99}"/>
              </a:ext>
            </a:extLst>
          </p:cNvPr>
          <p:cNvSpPr/>
          <p:nvPr/>
        </p:nvSpPr>
        <p:spPr>
          <a:xfrm>
            <a:off x="5727191" y="859498"/>
            <a:ext cx="3820958" cy="3549070"/>
          </a:xfrm>
          <a:prstGeom prst="wedgeEllipseCallout">
            <a:avLst>
              <a:gd name="adj1" fmla="val -53445"/>
              <a:gd name="adj2" fmla="val 494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02B67DC-959E-489D-9577-219FA1B4953A}"/>
              </a:ext>
            </a:extLst>
          </p:cNvPr>
          <p:cNvSpPr txBox="1"/>
          <p:nvPr/>
        </p:nvSpPr>
        <p:spPr>
          <a:xfrm>
            <a:off x="5974173" y="1599454"/>
            <a:ext cx="3326994" cy="1938992"/>
          </a:xfrm>
          <a:prstGeom prst="rect">
            <a:avLst/>
          </a:prstGeom>
          <a:noFill/>
        </p:spPr>
        <p:txBody>
          <a:bodyPr wrap="square" rtlCol="0">
            <a:spAutoFit/>
          </a:bodyPr>
          <a:lstStyle/>
          <a:p>
            <a:pPr algn="ctr"/>
            <a:r>
              <a:rPr lang="en-US" sz="2400" dirty="0">
                <a:solidFill>
                  <a:schemeClr val="bg1"/>
                </a:solidFill>
                <a:effectLst>
                  <a:outerShdw blurRad="38100" dist="38100" dir="2700000" algn="tl">
                    <a:srgbClr val="000000">
                      <a:alpha val="43137"/>
                    </a:srgbClr>
                  </a:outerShdw>
                </a:effectLst>
              </a:rPr>
              <a:t>Total GPGP Mass </a:t>
            </a:r>
          </a:p>
          <a:p>
            <a:pPr algn="ctr"/>
            <a:r>
              <a:rPr lang="en-US" sz="2400" dirty="0">
                <a:solidFill>
                  <a:schemeClr val="bg1"/>
                </a:solidFill>
                <a:effectLst>
                  <a:outerShdw blurRad="38100" dist="38100" dir="2700000" algn="tl">
                    <a:srgbClr val="000000">
                      <a:alpha val="43137"/>
                    </a:srgbClr>
                  </a:outerShdw>
                </a:effectLst>
              </a:rPr>
              <a:t>&gt; 43,000 Cars</a:t>
            </a:r>
          </a:p>
          <a:p>
            <a:pPr algn="ctr"/>
            <a:endParaRPr lang="en-US" sz="2400" dirty="0">
              <a:solidFill>
                <a:schemeClr val="bg1"/>
              </a:solidFill>
              <a:effectLst>
                <a:outerShdw blurRad="38100" dist="38100" dir="2700000" algn="tl">
                  <a:srgbClr val="000000">
                    <a:alpha val="43137"/>
                  </a:srgbClr>
                </a:outerShdw>
              </a:effectLst>
            </a:endParaRPr>
          </a:p>
          <a:p>
            <a:pPr algn="ctr"/>
            <a:r>
              <a:rPr lang="en-US" sz="2400" dirty="0">
                <a:solidFill>
                  <a:schemeClr val="bg1"/>
                </a:solidFill>
                <a:effectLst>
                  <a:outerShdw blurRad="38100" dist="38100" dir="2700000" algn="tl">
                    <a:srgbClr val="000000">
                      <a:alpha val="43137"/>
                    </a:srgbClr>
                  </a:outerShdw>
                </a:effectLst>
              </a:rPr>
              <a:t>Total Foam Plastic Mass 18 Cars</a:t>
            </a:r>
          </a:p>
        </p:txBody>
      </p:sp>
      <p:sp>
        <p:nvSpPr>
          <p:cNvPr id="10" name="TextBox 9">
            <a:extLst>
              <a:ext uri="{FF2B5EF4-FFF2-40B4-BE49-F238E27FC236}">
                <a16:creationId xmlns:a16="http://schemas.microsoft.com/office/drawing/2014/main" id="{311A2C15-7974-4528-ADEF-531ADCBEA53C}"/>
              </a:ext>
            </a:extLst>
          </p:cNvPr>
          <p:cNvSpPr txBox="1"/>
          <p:nvPr/>
        </p:nvSpPr>
        <p:spPr>
          <a:xfrm>
            <a:off x="11393486" y="859498"/>
            <a:ext cx="3922714" cy="2031325"/>
          </a:xfrm>
          <a:prstGeom prst="rect">
            <a:avLst/>
          </a:prstGeom>
          <a:noFill/>
        </p:spPr>
        <p:txBody>
          <a:bodyPr wrap="square" rtlCol="0">
            <a:spAutoFit/>
          </a:bodyPr>
          <a:lstStyle/>
          <a:p>
            <a:r>
              <a:rPr lang="en-US" b="1" u="sng" dirty="0">
                <a:solidFill>
                  <a:srgbClr val="FF0000"/>
                </a:solidFill>
              </a:rPr>
              <a:t>Design Notes</a:t>
            </a:r>
            <a:r>
              <a:rPr lang="en-US" dirty="0">
                <a:solidFill>
                  <a:srgbClr val="FF0000"/>
                </a:solidFill>
              </a:rPr>
              <a:t>:</a:t>
            </a:r>
          </a:p>
          <a:p>
            <a:pPr marL="285750" indent="-285750">
              <a:buFont typeface="Arial" panose="020B0604020202020204" pitchFamily="34" charset="0"/>
              <a:buChar char="•"/>
            </a:pPr>
            <a:r>
              <a:rPr lang="en-US" dirty="0">
                <a:solidFill>
                  <a:srgbClr val="FF0000"/>
                </a:solidFill>
              </a:rPr>
              <a:t>This is information unit 2 and is a companion to information unit 1.</a:t>
            </a:r>
          </a:p>
          <a:p>
            <a:pPr marL="285750" indent="-285750">
              <a:buFont typeface="Arial" panose="020B0604020202020204" pitchFamily="34" charset="0"/>
              <a:buChar char="•"/>
            </a:pPr>
            <a:r>
              <a:rPr lang="en-US" dirty="0">
                <a:solidFill>
                  <a:srgbClr val="FF0000"/>
                </a:solidFill>
              </a:rPr>
              <a:t>This may work as a call out but we are interested in other ideas as well.</a:t>
            </a:r>
          </a:p>
          <a:p>
            <a:pPr marL="285750" indent="-285750">
              <a:buFont typeface="Arial" panose="020B0604020202020204" pitchFamily="34" charset="0"/>
              <a:buChar char="•"/>
            </a:pPr>
            <a:r>
              <a:rPr lang="en-US" dirty="0">
                <a:solidFill>
                  <a:srgbClr val="FF0000"/>
                </a:solidFill>
              </a:rPr>
              <a:t>PBS Article photo is attached ‘PBS News Hour 3/22</a:t>
            </a:r>
            <a:r>
              <a:rPr lang="en-US" dirty="0">
                <a:solidFill>
                  <a:srgbClr val="C00000"/>
                </a:solidFill>
              </a:rPr>
              <a:t>’.</a:t>
            </a:r>
          </a:p>
        </p:txBody>
      </p:sp>
      <p:sp>
        <p:nvSpPr>
          <p:cNvPr id="15" name="Title 1">
            <a:extLst>
              <a:ext uri="{FF2B5EF4-FFF2-40B4-BE49-F238E27FC236}">
                <a16:creationId xmlns:a16="http://schemas.microsoft.com/office/drawing/2014/main" id="{917923C9-5D31-4A52-8278-F29D12239EE5}"/>
              </a:ext>
            </a:extLst>
          </p:cNvPr>
          <p:cNvSpPr>
            <a:spLocks noGrp="1"/>
          </p:cNvSpPr>
          <p:nvPr>
            <p:ph type="title"/>
          </p:nvPr>
        </p:nvSpPr>
        <p:spPr>
          <a:xfrm>
            <a:off x="1346230" y="6419833"/>
            <a:ext cx="9382210" cy="1055861"/>
          </a:xfrm>
        </p:spPr>
        <p:txBody>
          <a:bodyPr>
            <a:normAutofit fontScale="90000"/>
          </a:bodyPr>
          <a:lstStyle/>
          <a:p>
            <a:r>
              <a:rPr lang="en-US" dirty="0"/>
              <a:t>Sizing It Up</a:t>
            </a:r>
          </a:p>
        </p:txBody>
      </p:sp>
      <p:graphicFrame>
        <p:nvGraphicFramePr>
          <p:cNvPr id="19" name="Table 18">
            <a:extLst>
              <a:ext uri="{FF2B5EF4-FFF2-40B4-BE49-F238E27FC236}">
                <a16:creationId xmlns:a16="http://schemas.microsoft.com/office/drawing/2014/main" id="{2F5BB288-CEBE-4AC2-BDB4-D23ED73CE51D}"/>
              </a:ext>
            </a:extLst>
          </p:cNvPr>
          <p:cNvGraphicFramePr>
            <a:graphicFrameLocks noGrp="1"/>
          </p:cNvGraphicFramePr>
          <p:nvPr>
            <p:extLst>
              <p:ext uri="{D42A27DB-BD31-4B8C-83A1-F6EECF244321}">
                <p14:modId xmlns:p14="http://schemas.microsoft.com/office/powerpoint/2010/main" val="1139674741"/>
              </p:ext>
            </p:extLst>
          </p:nvPr>
        </p:nvGraphicFramePr>
        <p:xfrm>
          <a:off x="1237833" y="7695372"/>
          <a:ext cx="9490607" cy="3383280"/>
        </p:xfrm>
        <a:graphic>
          <a:graphicData uri="http://schemas.openxmlformats.org/drawingml/2006/table">
            <a:tbl>
              <a:tblPr firstRow="1" bandRow="1">
                <a:tableStyleId>{5C22544A-7EE6-4342-B048-85BDC9FD1C3A}</a:tableStyleId>
              </a:tblPr>
              <a:tblGrid>
                <a:gridCol w="3064321">
                  <a:extLst>
                    <a:ext uri="{9D8B030D-6E8A-4147-A177-3AD203B41FA5}">
                      <a16:colId xmlns:a16="http://schemas.microsoft.com/office/drawing/2014/main" val="4083216600"/>
                    </a:ext>
                  </a:extLst>
                </a:gridCol>
                <a:gridCol w="3213143">
                  <a:extLst>
                    <a:ext uri="{9D8B030D-6E8A-4147-A177-3AD203B41FA5}">
                      <a16:colId xmlns:a16="http://schemas.microsoft.com/office/drawing/2014/main" val="1136543883"/>
                    </a:ext>
                  </a:extLst>
                </a:gridCol>
                <a:gridCol w="3213143">
                  <a:extLst>
                    <a:ext uri="{9D8B030D-6E8A-4147-A177-3AD203B41FA5}">
                      <a16:colId xmlns:a16="http://schemas.microsoft.com/office/drawing/2014/main" val="1980362930"/>
                    </a:ext>
                  </a:extLst>
                </a:gridCol>
              </a:tblGrid>
              <a:tr h="370840">
                <a:tc>
                  <a:txBody>
                    <a:bodyPr/>
                    <a:lstStyle/>
                    <a:p>
                      <a:pPr algn="ctr"/>
                      <a:r>
                        <a:rPr lang="en-US" dirty="0"/>
                        <a:t>Total GPGP </a:t>
                      </a:r>
                    </a:p>
                    <a:p>
                      <a:pPr algn="ctr"/>
                      <a:r>
                        <a:rPr lang="en-US" dirty="0"/>
                        <a:t>78.9 K Tons</a:t>
                      </a:r>
                    </a:p>
                  </a:txBody>
                  <a:tcPr/>
                </a:tc>
                <a:tc>
                  <a:txBody>
                    <a:bodyPr/>
                    <a:lstStyle/>
                    <a:p>
                      <a:pPr algn="ctr"/>
                      <a:r>
                        <a:rPr lang="en-US" dirty="0"/>
                        <a:t>Marine Debris Size Classes</a:t>
                      </a:r>
                    </a:p>
                  </a:txBody>
                  <a:tcPr/>
                </a:tc>
                <a:tc>
                  <a:txBody>
                    <a:bodyPr/>
                    <a:lstStyle/>
                    <a:p>
                      <a:pPr algn="ctr"/>
                      <a:r>
                        <a:rPr lang="en-US" dirty="0"/>
                        <a:t>Measurement Values</a:t>
                      </a:r>
                    </a:p>
                  </a:txBody>
                  <a:tcPr/>
                </a:tc>
                <a:extLst>
                  <a:ext uri="{0D108BD9-81ED-4DB2-BD59-A6C34878D82A}">
                    <a16:rowId xmlns:a16="http://schemas.microsoft.com/office/drawing/2014/main" val="175183674"/>
                  </a:ext>
                </a:extLst>
              </a:tr>
              <a:tr h="370840">
                <a:tc>
                  <a:txBody>
                    <a:bodyPr/>
                    <a:lstStyle/>
                    <a:p>
                      <a:r>
                        <a:rPr lang="en-US" dirty="0"/>
                        <a:t>42 tons</a:t>
                      </a:r>
                    </a:p>
                  </a:txBody>
                  <a:tcPr/>
                </a:tc>
                <a:tc>
                  <a:txBody>
                    <a:bodyPr/>
                    <a:lstStyle/>
                    <a:p>
                      <a:r>
                        <a:rPr lang="en-US" dirty="0" err="1"/>
                        <a:t>Megaplastics</a:t>
                      </a:r>
                      <a:endParaRPr lang="en-US" dirty="0"/>
                    </a:p>
                  </a:txBody>
                  <a:tcPr/>
                </a:tc>
                <a:tc>
                  <a:txBody>
                    <a:bodyPr/>
                    <a:lstStyle/>
                    <a:p>
                      <a:r>
                        <a:rPr lang="en-US" dirty="0"/>
                        <a:t>&gt;50 cm</a:t>
                      </a:r>
                    </a:p>
                  </a:txBody>
                  <a:tcPr/>
                </a:tc>
                <a:extLst>
                  <a:ext uri="{0D108BD9-81ED-4DB2-BD59-A6C34878D82A}">
                    <a16:rowId xmlns:a16="http://schemas.microsoft.com/office/drawing/2014/main" val="505828282"/>
                  </a:ext>
                </a:extLst>
              </a:tr>
              <a:tr h="370840">
                <a:tc>
                  <a:txBody>
                    <a:bodyPr/>
                    <a:lstStyle/>
                    <a:p>
                      <a:r>
                        <a:rPr lang="en-US" dirty="0"/>
                        <a:t>20 tons</a:t>
                      </a:r>
                    </a:p>
                  </a:txBody>
                  <a:tcPr/>
                </a:tc>
                <a:tc>
                  <a:txBody>
                    <a:bodyPr/>
                    <a:lstStyle/>
                    <a:p>
                      <a:r>
                        <a:rPr lang="en-US" dirty="0" err="1"/>
                        <a:t>Macroplastics</a:t>
                      </a:r>
                      <a:endParaRPr lang="en-US" dirty="0"/>
                    </a:p>
                  </a:txBody>
                  <a:tcPr/>
                </a:tc>
                <a:tc>
                  <a:txBody>
                    <a:bodyPr/>
                    <a:lstStyle/>
                    <a:p>
                      <a:r>
                        <a:rPr lang="en-US" dirty="0"/>
                        <a:t>5 – 50 cm</a:t>
                      </a:r>
                    </a:p>
                  </a:txBody>
                  <a:tcPr/>
                </a:tc>
                <a:extLst>
                  <a:ext uri="{0D108BD9-81ED-4DB2-BD59-A6C34878D82A}">
                    <a16:rowId xmlns:a16="http://schemas.microsoft.com/office/drawing/2014/main" val="2628423445"/>
                  </a:ext>
                </a:extLst>
              </a:tr>
              <a:tr h="370840">
                <a:tc>
                  <a:txBody>
                    <a:bodyPr/>
                    <a:lstStyle/>
                    <a:p>
                      <a:r>
                        <a:rPr lang="en-US" dirty="0"/>
                        <a:t>10 tons</a:t>
                      </a:r>
                    </a:p>
                  </a:txBody>
                  <a:tcPr/>
                </a:tc>
                <a:tc>
                  <a:txBody>
                    <a:bodyPr/>
                    <a:lstStyle/>
                    <a:p>
                      <a:r>
                        <a:rPr lang="en-US" dirty="0" err="1"/>
                        <a:t>Mesoplastics</a:t>
                      </a:r>
                      <a:endParaRPr lang="en-US" dirty="0"/>
                    </a:p>
                  </a:txBody>
                  <a:tcPr/>
                </a:tc>
                <a:tc>
                  <a:txBody>
                    <a:bodyPr/>
                    <a:lstStyle/>
                    <a:p>
                      <a:r>
                        <a:rPr lang="en-US" dirty="0"/>
                        <a:t>0.5 – 5 cm</a:t>
                      </a:r>
                    </a:p>
                  </a:txBody>
                  <a:tcPr/>
                </a:tc>
                <a:extLst>
                  <a:ext uri="{0D108BD9-81ED-4DB2-BD59-A6C34878D82A}">
                    <a16:rowId xmlns:a16="http://schemas.microsoft.com/office/drawing/2014/main" val="205264576"/>
                  </a:ext>
                </a:extLst>
              </a:tr>
              <a:tr h="370840">
                <a:tc>
                  <a:txBody>
                    <a:bodyPr/>
                    <a:lstStyle/>
                    <a:p>
                      <a:r>
                        <a:rPr lang="en-US" dirty="0"/>
                        <a:t>6.5 tons</a:t>
                      </a:r>
                    </a:p>
                  </a:txBody>
                  <a:tcPr/>
                </a:tc>
                <a:tc>
                  <a:txBody>
                    <a:bodyPr/>
                    <a:lstStyle/>
                    <a:p>
                      <a:r>
                        <a:rPr lang="en-US" dirty="0"/>
                        <a:t>Microplastics</a:t>
                      </a:r>
                    </a:p>
                  </a:txBody>
                  <a:tcPr/>
                </a:tc>
                <a:tc>
                  <a:txBody>
                    <a:bodyPr/>
                    <a:lstStyle/>
                    <a:p>
                      <a:r>
                        <a:rPr lang="en-US" dirty="0"/>
                        <a:t>O.05 – 0.5 cm</a:t>
                      </a:r>
                    </a:p>
                  </a:txBody>
                  <a:tcPr/>
                </a:tc>
                <a:extLst>
                  <a:ext uri="{0D108BD9-81ED-4DB2-BD59-A6C34878D82A}">
                    <a16:rowId xmlns:a16="http://schemas.microsoft.com/office/drawing/2014/main" val="2256868209"/>
                  </a:ext>
                </a:extLst>
              </a:tr>
            </a:tbl>
          </a:graphicData>
        </a:graphic>
      </p:graphicFrame>
      <p:sp>
        <p:nvSpPr>
          <p:cNvPr id="21" name="TextBox 20">
            <a:extLst>
              <a:ext uri="{FF2B5EF4-FFF2-40B4-BE49-F238E27FC236}">
                <a16:creationId xmlns:a16="http://schemas.microsoft.com/office/drawing/2014/main" id="{A130190C-3589-40CF-B016-1CF2E2A0AFE4}"/>
              </a:ext>
            </a:extLst>
          </p:cNvPr>
          <p:cNvSpPr txBox="1"/>
          <p:nvPr/>
        </p:nvSpPr>
        <p:spPr>
          <a:xfrm>
            <a:off x="11604086" y="5967385"/>
            <a:ext cx="3922714" cy="2031325"/>
          </a:xfrm>
          <a:prstGeom prst="rect">
            <a:avLst/>
          </a:prstGeom>
          <a:noFill/>
        </p:spPr>
        <p:txBody>
          <a:bodyPr wrap="square" rtlCol="0">
            <a:spAutoFit/>
          </a:bodyPr>
          <a:lstStyle/>
          <a:p>
            <a:r>
              <a:rPr lang="en-US" b="1" u="sng" dirty="0">
                <a:solidFill>
                  <a:srgbClr val="FF0000"/>
                </a:solidFill>
              </a:rPr>
              <a:t>Design Notes</a:t>
            </a:r>
            <a:r>
              <a:rPr lang="en-US" dirty="0">
                <a:solidFill>
                  <a:srgbClr val="FF0000"/>
                </a:solidFill>
              </a:rPr>
              <a:t>:</a:t>
            </a:r>
          </a:p>
          <a:p>
            <a:pPr marL="285750" indent="-285750">
              <a:buFont typeface="Arial" panose="020B0604020202020204" pitchFamily="34" charset="0"/>
              <a:buChar char="•"/>
            </a:pPr>
            <a:r>
              <a:rPr lang="en-US" dirty="0">
                <a:solidFill>
                  <a:srgbClr val="FF0000"/>
                </a:solidFill>
              </a:rPr>
              <a:t>This is information unit 3.</a:t>
            </a:r>
          </a:p>
          <a:p>
            <a:pPr marL="285750" indent="-285750">
              <a:buFont typeface="Arial" panose="020B0604020202020204" pitchFamily="34" charset="0"/>
              <a:buChar char="•"/>
            </a:pPr>
            <a:r>
              <a:rPr lang="en-US" dirty="0">
                <a:solidFill>
                  <a:srgbClr val="FF0000"/>
                </a:solidFill>
              </a:rPr>
              <a:t>This data needs to be presented as an infographic to help people understand the size variations.</a:t>
            </a:r>
          </a:p>
          <a:p>
            <a:pPr marL="285750" indent="-285750">
              <a:buFont typeface="Arial" panose="020B0604020202020204" pitchFamily="34" charset="0"/>
              <a:buChar char="•"/>
            </a:pPr>
            <a:r>
              <a:rPr lang="en-US" dirty="0">
                <a:solidFill>
                  <a:srgbClr val="FF0000"/>
                </a:solidFill>
              </a:rPr>
              <a:t>A sliding scale may work.</a:t>
            </a:r>
          </a:p>
          <a:p>
            <a:pPr marL="285750" indent="-285750">
              <a:buFont typeface="Arial" panose="020B0604020202020204" pitchFamily="34" charset="0"/>
              <a:buChar char="•"/>
            </a:pPr>
            <a:r>
              <a:rPr lang="en-US" dirty="0">
                <a:solidFill>
                  <a:srgbClr val="FF0000"/>
                </a:solidFill>
              </a:rPr>
              <a:t>We have provided one example</a:t>
            </a:r>
            <a:endParaRPr lang="en-US" dirty="0">
              <a:solidFill>
                <a:srgbClr val="C00000"/>
              </a:solidFill>
            </a:endParaRPr>
          </a:p>
        </p:txBody>
      </p:sp>
      <p:grpSp>
        <p:nvGrpSpPr>
          <p:cNvPr id="25" name="Group 24">
            <a:extLst>
              <a:ext uri="{FF2B5EF4-FFF2-40B4-BE49-F238E27FC236}">
                <a16:creationId xmlns:a16="http://schemas.microsoft.com/office/drawing/2014/main" id="{DDE99FB8-53A5-429B-BCD6-2B21545FDD5D}"/>
              </a:ext>
            </a:extLst>
          </p:cNvPr>
          <p:cNvGrpSpPr/>
          <p:nvPr/>
        </p:nvGrpSpPr>
        <p:grpSpPr>
          <a:xfrm>
            <a:off x="11586416" y="8996942"/>
            <a:ext cx="1921565" cy="2081710"/>
            <a:chOff x="675861" y="8957186"/>
            <a:chExt cx="1921565" cy="2081710"/>
          </a:xfrm>
        </p:grpSpPr>
        <p:grpSp>
          <p:nvGrpSpPr>
            <p:cNvPr id="22" name="Group 21">
              <a:extLst>
                <a:ext uri="{FF2B5EF4-FFF2-40B4-BE49-F238E27FC236}">
                  <a16:creationId xmlns:a16="http://schemas.microsoft.com/office/drawing/2014/main" id="{349E717C-2344-4182-B9FB-8CB17CE222E2}"/>
                </a:ext>
              </a:extLst>
            </p:cNvPr>
            <p:cNvGrpSpPr/>
            <p:nvPr/>
          </p:nvGrpSpPr>
          <p:grpSpPr>
            <a:xfrm>
              <a:off x="815397" y="9847176"/>
              <a:ext cx="1782029" cy="1191720"/>
              <a:chOff x="793010" y="10091033"/>
              <a:chExt cx="1659533" cy="1191720"/>
            </a:xfrm>
          </p:grpSpPr>
          <p:pic>
            <p:nvPicPr>
              <p:cNvPr id="1026" name="Picture 2" descr="Related image">
                <a:extLst>
                  <a:ext uri="{FF2B5EF4-FFF2-40B4-BE49-F238E27FC236}">
                    <a16:creationId xmlns:a16="http://schemas.microsoft.com/office/drawing/2014/main" id="{A5C02C4F-0784-49F3-96A6-5BAC7E1C1E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330" t="23711" r="25162" b="31196"/>
              <a:stretch/>
            </p:blipFill>
            <p:spPr bwMode="auto">
              <a:xfrm flipV="1">
                <a:off x="793010" y="10402956"/>
                <a:ext cx="209582" cy="2041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ouse key">
                <a:extLst>
                  <a:ext uri="{FF2B5EF4-FFF2-40B4-BE49-F238E27FC236}">
                    <a16:creationId xmlns:a16="http://schemas.microsoft.com/office/drawing/2014/main" id="{390A083D-5DF2-426F-8E45-BF6A6DA8AA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019" t="22407" r="18619" b="22408"/>
              <a:stretch/>
            </p:blipFill>
            <p:spPr bwMode="auto">
              <a:xfrm>
                <a:off x="1170601" y="10091033"/>
                <a:ext cx="1281942" cy="119172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22">
              <a:extLst>
                <a:ext uri="{FF2B5EF4-FFF2-40B4-BE49-F238E27FC236}">
                  <a16:creationId xmlns:a16="http://schemas.microsoft.com/office/drawing/2014/main" id="{EA628C13-6D96-4623-B7CD-4149943C6161}"/>
                </a:ext>
              </a:extLst>
            </p:cNvPr>
            <p:cNvSpPr txBox="1"/>
            <p:nvPr/>
          </p:nvSpPr>
          <p:spPr>
            <a:xfrm>
              <a:off x="675861" y="8957186"/>
              <a:ext cx="1921565" cy="923330"/>
            </a:xfrm>
            <a:prstGeom prst="rect">
              <a:avLst/>
            </a:prstGeom>
            <a:noFill/>
          </p:spPr>
          <p:txBody>
            <a:bodyPr wrap="square" rtlCol="0">
              <a:spAutoFit/>
            </a:bodyPr>
            <a:lstStyle/>
            <a:p>
              <a:r>
                <a:rPr lang="en-US" b="1" dirty="0" err="1"/>
                <a:t>Mesoplastics</a:t>
              </a:r>
              <a:r>
                <a:rPr lang="en-US" b="1" dirty="0"/>
                <a:t> </a:t>
              </a:r>
              <a:r>
                <a:rPr lang="en-US" dirty="0"/>
                <a:t> Think peppercorn to house key.</a:t>
              </a:r>
            </a:p>
          </p:txBody>
        </p:sp>
      </p:grpSp>
    </p:spTree>
    <p:extLst>
      <p:ext uri="{BB962C8B-B14F-4D97-AF65-F5344CB8AC3E}">
        <p14:creationId xmlns:p14="http://schemas.microsoft.com/office/powerpoint/2010/main" val="1236715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0AF52-00BA-4E8D-B529-AD03E08D4E21}"/>
              </a:ext>
            </a:extLst>
          </p:cNvPr>
          <p:cNvSpPr>
            <a:spLocks noGrp="1"/>
          </p:cNvSpPr>
          <p:nvPr>
            <p:ph type="title"/>
          </p:nvPr>
        </p:nvSpPr>
        <p:spPr>
          <a:xfrm>
            <a:off x="1312481" y="1415918"/>
            <a:ext cx="10243415" cy="2356556"/>
          </a:xfrm>
        </p:spPr>
        <p:txBody>
          <a:bodyPr>
            <a:normAutofit/>
          </a:bodyPr>
          <a:lstStyle/>
          <a:p>
            <a:r>
              <a:rPr lang="en-US" sz="4000" b="1" dirty="0"/>
              <a:t>How Much Mismanaged EPS Waste Was Found?</a:t>
            </a:r>
          </a:p>
        </p:txBody>
      </p:sp>
      <p:sp>
        <p:nvSpPr>
          <p:cNvPr id="3" name="Content Placeholder 2">
            <a:extLst>
              <a:ext uri="{FF2B5EF4-FFF2-40B4-BE49-F238E27FC236}">
                <a16:creationId xmlns:a16="http://schemas.microsoft.com/office/drawing/2014/main" id="{2E004B55-985B-4CC6-9584-064205C1B1AD}"/>
              </a:ext>
            </a:extLst>
          </p:cNvPr>
          <p:cNvSpPr>
            <a:spLocks noGrp="1"/>
          </p:cNvSpPr>
          <p:nvPr>
            <p:ph idx="1"/>
          </p:nvPr>
        </p:nvSpPr>
        <p:spPr>
          <a:xfrm>
            <a:off x="1384853" y="3572526"/>
            <a:ext cx="14871147" cy="6494488"/>
          </a:xfrm>
        </p:spPr>
        <p:txBody>
          <a:bodyPr>
            <a:normAutofit fontScale="55000" lnSpcReduction="20000"/>
          </a:bodyPr>
          <a:lstStyle/>
          <a:p>
            <a:pPr marL="0" indent="0">
              <a:buNone/>
            </a:pPr>
            <a:r>
              <a:rPr lang="en-US" sz="6000" dirty="0"/>
              <a:t>320,000,000 tons            Worldwide Annual Plastics Production</a:t>
            </a:r>
          </a:p>
          <a:p>
            <a:pPr marL="0" indent="0">
              <a:buNone/>
              <a:tabLst>
                <a:tab pos="2968625" algn="r"/>
              </a:tabLst>
            </a:pPr>
            <a:r>
              <a:rPr lang="en-US" sz="6000" dirty="0"/>
              <a:t>          78,908 tons            Total GPGP Plastics</a:t>
            </a:r>
          </a:p>
          <a:p>
            <a:pPr marL="0" indent="0">
              <a:buNone/>
              <a:tabLst>
                <a:tab pos="2968625" algn="r"/>
                <a:tab pos="4054475" algn="l"/>
              </a:tabLst>
            </a:pPr>
            <a:r>
              <a:rPr lang="en-US" sz="6000" dirty="0"/>
              <a:t>	0.000024%	 Percent of Global Production in GPGP</a:t>
            </a:r>
          </a:p>
          <a:p>
            <a:pPr marL="0" indent="0">
              <a:buNone/>
            </a:pPr>
            <a:endParaRPr lang="en-US" sz="6000" dirty="0"/>
          </a:p>
          <a:p>
            <a:pPr marL="0" indent="0">
              <a:buNone/>
            </a:pPr>
            <a:endParaRPr lang="en-US" sz="6000" dirty="0"/>
          </a:p>
          <a:p>
            <a:pPr marL="0" indent="0">
              <a:buNone/>
              <a:tabLst>
                <a:tab pos="2968625" algn="r"/>
                <a:tab pos="4121150" algn="l"/>
              </a:tabLst>
            </a:pPr>
            <a:r>
              <a:rPr lang="en-US" sz="6000" dirty="0"/>
              <a:t>	6,620,000 tons	Worldwide Expanded Polystyrene (EPS) Plastics Production</a:t>
            </a:r>
          </a:p>
          <a:p>
            <a:pPr marL="0" indent="0">
              <a:buNone/>
              <a:tabLst>
                <a:tab pos="2968625" algn="r"/>
                <a:tab pos="4121150" algn="l"/>
              </a:tabLst>
            </a:pPr>
            <a:r>
              <a:rPr lang="en-US" sz="6000" dirty="0"/>
              <a:t>	35 tons	Total GPGP Foam Plastics</a:t>
            </a:r>
          </a:p>
          <a:p>
            <a:pPr marL="0" indent="0">
              <a:buNone/>
              <a:tabLst>
                <a:tab pos="2968625" algn="r"/>
                <a:tab pos="4121150" algn="l"/>
              </a:tabLst>
            </a:pPr>
            <a:r>
              <a:rPr lang="en-US" sz="6000" dirty="0"/>
              <a:t>	0.0000053% 	Percent of Global Production in GPGP</a:t>
            </a:r>
          </a:p>
          <a:p>
            <a:pPr marL="0" indent="0">
              <a:buNone/>
              <a:tabLst>
                <a:tab pos="2968625" algn="r"/>
                <a:tab pos="4121150" algn="l"/>
              </a:tabLst>
            </a:pPr>
            <a:endParaRPr lang="en-US" dirty="0"/>
          </a:p>
          <a:p>
            <a:pPr marL="0" indent="0">
              <a:buNone/>
              <a:tabLst>
                <a:tab pos="2968625" algn="r"/>
                <a:tab pos="4121150" algn="l"/>
              </a:tabLst>
            </a:pPr>
            <a:endParaRPr lang="en-US" dirty="0"/>
          </a:p>
          <a:p>
            <a:pPr marL="0" indent="0">
              <a:buNone/>
              <a:tabLst>
                <a:tab pos="2968625" algn="r"/>
                <a:tab pos="4121150" algn="l"/>
              </a:tabLst>
            </a:pPr>
            <a:r>
              <a:rPr lang="en-US" dirty="0"/>
              <a:t>	</a:t>
            </a:r>
          </a:p>
        </p:txBody>
      </p:sp>
      <p:sp>
        <p:nvSpPr>
          <p:cNvPr id="5" name="TextBox 4">
            <a:extLst>
              <a:ext uri="{FF2B5EF4-FFF2-40B4-BE49-F238E27FC236}">
                <a16:creationId xmlns:a16="http://schemas.microsoft.com/office/drawing/2014/main" id="{1696ED7C-895A-49A2-9DD8-CC4FF022A16E}"/>
              </a:ext>
            </a:extLst>
          </p:cNvPr>
          <p:cNvSpPr txBox="1"/>
          <p:nvPr/>
        </p:nvSpPr>
        <p:spPr>
          <a:xfrm>
            <a:off x="1384853" y="8419527"/>
            <a:ext cx="3922714" cy="2031325"/>
          </a:xfrm>
          <a:prstGeom prst="rect">
            <a:avLst/>
          </a:prstGeom>
          <a:noFill/>
        </p:spPr>
        <p:txBody>
          <a:bodyPr wrap="square" rtlCol="0">
            <a:spAutoFit/>
          </a:bodyPr>
          <a:lstStyle/>
          <a:p>
            <a:r>
              <a:rPr lang="en-US" b="1" u="sng" dirty="0">
                <a:solidFill>
                  <a:srgbClr val="FF0000"/>
                </a:solidFill>
              </a:rPr>
              <a:t>Design Notes</a:t>
            </a:r>
            <a:r>
              <a:rPr lang="en-US" dirty="0">
                <a:solidFill>
                  <a:srgbClr val="FF0000"/>
                </a:solidFill>
              </a:rPr>
              <a:t>:</a:t>
            </a:r>
          </a:p>
          <a:p>
            <a:pPr marL="285750" indent="-285750">
              <a:buFont typeface="Arial" panose="020B0604020202020204" pitchFamily="34" charset="0"/>
              <a:buChar char="•"/>
            </a:pPr>
            <a:r>
              <a:rPr lang="en-US" dirty="0">
                <a:solidFill>
                  <a:srgbClr val="FF0000"/>
                </a:solidFill>
              </a:rPr>
              <a:t>This is information unit 4.</a:t>
            </a:r>
          </a:p>
          <a:p>
            <a:pPr marL="285750" indent="-285750">
              <a:buFont typeface="Arial" panose="020B0604020202020204" pitchFamily="34" charset="0"/>
              <a:buChar char="•"/>
            </a:pPr>
            <a:r>
              <a:rPr lang="en-US" dirty="0">
                <a:solidFill>
                  <a:srgbClr val="FF0000"/>
                </a:solidFill>
              </a:rPr>
              <a:t>This data needs to be presented as an infographic to help people understand the very small amount of plastics that are ending up as marine debris.</a:t>
            </a:r>
          </a:p>
        </p:txBody>
      </p:sp>
    </p:spTree>
    <p:extLst>
      <p:ext uri="{BB962C8B-B14F-4D97-AF65-F5344CB8AC3E}">
        <p14:creationId xmlns:p14="http://schemas.microsoft.com/office/powerpoint/2010/main" val="3178616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0D88C-32AB-4202-BA15-6B33E84B039A}"/>
              </a:ext>
            </a:extLst>
          </p:cNvPr>
          <p:cNvSpPr>
            <a:spLocks noGrp="1"/>
          </p:cNvSpPr>
          <p:nvPr>
            <p:ph type="title"/>
          </p:nvPr>
        </p:nvSpPr>
        <p:spPr>
          <a:xfrm>
            <a:off x="1616766" y="905983"/>
            <a:ext cx="7346122" cy="1370778"/>
          </a:xfrm>
        </p:spPr>
        <p:txBody>
          <a:bodyPr>
            <a:normAutofit/>
          </a:bodyPr>
          <a:lstStyle/>
          <a:p>
            <a:r>
              <a:rPr lang="en-US" sz="4400" b="1" dirty="0"/>
              <a:t>Surprising Discoveries</a:t>
            </a:r>
          </a:p>
        </p:txBody>
      </p:sp>
      <p:sp>
        <p:nvSpPr>
          <p:cNvPr id="3" name="Content Placeholder 2">
            <a:extLst>
              <a:ext uri="{FF2B5EF4-FFF2-40B4-BE49-F238E27FC236}">
                <a16:creationId xmlns:a16="http://schemas.microsoft.com/office/drawing/2014/main" id="{B7985EE6-90C3-4385-8E37-5B22CC5DDD81}"/>
              </a:ext>
            </a:extLst>
          </p:cNvPr>
          <p:cNvSpPr>
            <a:spLocks noGrp="1"/>
          </p:cNvSpPr>
          <p:nvPr>
            <p:ph idx="1"/>
          </p:nvPr>
        </p:nvSpPr>
        <p:spPr>
          <a:xfrm>
            <a:off x="1477618" y="2461807"/>
            <a:ext cx="13883639" cy="2189705"/>
          </a:xfrm>
        </p:spPr>
        <p:txBody>
          <a:bodyPr>
            <a:normAutofit lnSpcReduction="10000"/>
          </a:bodyPr>
          <a:lstStyle/>
          <a:p>
            <a:pPr lvl="0"/>
            <a:r>
              <a:rPr lang="en-US" sz="3200" dirty="0"/>
              <a:t>Approximately 50% of GPGP Plastics are From Marine-Based Sources.</a:t>
            </a:r>
          </a:p>
          <a:p>
            <a:r>
              <a:rPr lang="en-US" sz="3200" dirty="0"/>
              <a:t>Beach Litter Studies Were Not Indicative of GPGP Content.</a:t>
            </a:r>
          </a:p>
          <a:p>
            <a:pPr lvl="0"/>
            <a:r>
              <a:rPr lang="en-US" sz="3200" dirty="0"/>
              <a:t>20% of the GPGP Plastic Debris Is From the 2011 Tohoku Tsunami</a:t>
            </a:r>
          </a:p>
          <a:p>
            <a:pPr marL="0" indent="0" defTabSz="396875">
              <a:buNone/>
            </a:pPr>
            <a:r>
              <a:rPr lang="en-US" sz="1200" dirty="0"/>
              <a:t>	</a:t>
            </a:r>
            <a:endParaRPr lang="en-US" sz="3200" dirty="0"/>
          </a:p>
          <a:p>
            <a:pPr marL="0" indent="0">
              <a:buNone/>
            </a:pPr>
            <a:endParaRPr lang="en-US" dirty="0"/>
          </a:p>
        </p:txBody>
      </p:sp>
      <p:cxnSp>
        <p:nvCxnSpPr>
          <p:cNvPr id="5" name="Straight Connector 4">
            <a:extLst>
              <a:ext uri="{FF2B5EF4-FFF2-40B4-BE49-F238E27FC236}">
                <a16:creationId xmlns:a16="http://schemas.microsoft.com/office/drawing/2014/main" id="{2FF7B70C-0FDC-4917-B346-08807833A1D2}"/>
              </a:ext>
            </a:extLst>
          </p:cNvPr>
          <p:cNvCxnSpPr>
            <a:cxnSpLocks/>
          </p:cNvCxnSpPr>
          <p:nvPr/>
        </p:nvCxnSpPr>
        <p:spPr>
          <a:xfrm>
            <a:off x="1477618" y="5333917"/>
            <a:ext cx="12923520" cy="0"/>
          </a:xfrm>
          <a:prstGeom prst="line">
            <a:avLst/>
          </a:prstGeom>
          <a:ln w="47625">
            <a:solidFill>
              <a:schemeClr val="accent1">
                <a:alpha val="82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B6B587A-E841-435A-8DCA-0CCAC863A6AB}"/>
              </a:ext>
            </a:extLst>
          </p:cNvPr>
          <p:cNvSpPr txBox="1"/>
          <p:nvPr/>
        </p:nvSpPr>
        <p:spPr>
          <a:xfrm>
            <a:off x="1477618" y="5780865"/>
            <a:ext cx="11582399" cy="2708434"/>
          </a:xfrm>
          <a:prstGeom prst="rect">
            <a:avLst/>
          </a:prstGeom>
          <a:noFill/>
        </p:spPr>
        <p:txBody>
          <a:bodyPr wrap="square" rtlCol="0">
            <a:spAutoFit/>
          </a:bodyPr>
          <a:lstStyle/>
          <a:p>
            <a:r>
              <a:rPr lang="en-US" sz="3200" dirty="0"/>
              <a:t>All Marine Plastic Debris Is A Problem! However, plastic product bans will be ineffective in reducing ocean debris. Since the U.S. contributes just 0.9% of the World’s Mismanaged Plastic Waste</a:t>
            </a:r>
            <a:r>
              <a:rPr lang="en-US" sz="3200" baseline="30000" dirty="0"/>
              <a:t>1</a:t>
            </a:r>
            <a:r>
              <a:rPr lang="en-US" sz="3200" dirty="0"/>
              <a:t>,  it is even more important to consider all parts </a:t>
            </a:r>
            <a:r>
              <a:rPr lang="en-US" sz="3200"/>
              <a:t>of equation.</a:t>
            </a:r>
            <a:endParaRPr lang="en-US" sz="3200" dirty="0"/>
          </a:p>
          <a:p>
            <a:r>
              <a:rPr lang="en-US" sz="1000" baseline="30000" dirty="0"/>
              <a:t>1</a:t>
            </a:r>
            <a:r>
              <a:rPr lang="en-US" sz="1000" dirty="0"/>
              <a:t>Source: </a:t>
            </a:r>
            <a:r>
              <a:rPr lang="en-US" sz="1000" b="1" dirty="0">
                <a:hlinkClick r:id="rId2"/>
              </a:rPr>
              <a:t>6 things you can do to stop plastic pollution today</a:t>
            </a:r>
            <a:r>
              <a:rPr lang="en-US" sz="1000" b="1" dirty="0"/>
              <a:t>, USA Today, September 7, 2018</a:t>
            </a:r>
          </a:p>
          <a:p>
            <a:endParaRPr lang="en-US" sz="3200" dirty="0"/>
          </a:p>
        </p:txBody>
      </p:sp>
      <p:sp>
        <p:nvSpPr>
          <p:cNvPr id="8" name="TextBox 7">
            <a:extLst>
              <a:ext uri="{FF2B5EF4-FFF2-40B4-BE49-F238E27FC236}">
                <a16:creationId xmlns:a16="http://schemas.microsoft.com/office/drawing/2014/main" id="{094411CA-46D3-4EE7-BB6E-D9929906167E}"/>
              </a:ext>
            </a:extLst>
          </p:cNvPr>
          <p:cNvSpPr txBox="1"/>
          <p:nvPr/>
        </p:nvSpPr>
        <p:spPr>
          <a:xfrm>
            <a:off x="1477618" y="9722018"/>
            <a:ext cx="3922714" cy="2031325"/>
          </a:xfrm>
          <a:prstGeom prst="rect">
            <a:avLst/>
          </a:prstGeom>
          <a:noFill/>
        </p:spPr>
        <p:txBody>
          <a:bodyPr wrap="square" rtlCol="0">
            <a:spAutoFit/>
          </a:bodyPr>
          <a:lstStyle/>
          <a:p>
            <a:r>
              <a:rPr lang="en-US" b="1" u="sng" dirty="0">
                <a:solidFill>
                  <a:srgbClr val="FF0000"/>
                </a:solidFill>
              </a:rPr>
              <a:t>Design Notes</a:t>
            </a:r>
            <a:r>
              <a:rPr lang="en-US" dirty="0">
                <a:solidFill>
                  <a:srgbClr val="FF0000"/>
                </a:solidFill>
              </a:rPr>
              <a:t>:</a:t>
            </a:r>
          </a:p>
          <a:p>
            <a:pPr marL="285750" indent="-285750">
              <a:buFont typeface="Arial" panose="020B0604020202020204" pitchFamily="34" charset="0"/>
              <a:buChar char="•"/>
            </a:pPr>
            <a:r>
              <a:rPr lang="en-US" dirty="0">
                <a:solidFill>
                  <a:srgbClr val="FF0000"/>
                </a:solidFill>
              </a:rPr>
              <a:t>This is information unit 4.</a:t>
            </a:r>
          </a:p>
          <a:p>
            <a:pPr marL="285750" indent="-285750">
              <a:buFont typeface="Arial" panose="020B0604020202020204" pitchFamily="34" charset="0"/>
              <a:buChar char="•"/>
            </a:pPr>
            <a:r>
              <a:rPr lang="en-US" dirty="0">
                <a:solidFill>
                  <a:srgbClr val="FF0000"/>
                </a:solidFill>
              </a:rPr>
              <a:t>This data needs to be presented as an infographic to help people understand the very small amount of plastics that are ending up as marine debris.</a:t>
            </a:r>
          </a:p>
        </p:txBody>
      </p:sp>
    </p:spTree>
    <p:extLst>
      <p:ext uri="{BB962C8B-B14F-4D97-AF65-F5344CB8AC3E}">
        <p14:creationId xmlns:p14="http://schemas.microsoft.com/office/powerpoint/2010/main" val="30583859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1439</TotalTime>
  <Words>695</Words>
  <Application>Microsoft Office PowerPoint</Application>
  <PresentationFormat>Custom</PresentationFormat>
  <Paragraphs>100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How Will Polystyrene Bans Improve Ocean Health?</vt:lpstr>
      <vt:lpstr>How Big is Big?</vt:lpstr>
      <vt:lpstr>Sizing It Up</vt:lpstr>
      <vt:lpstr>How Much Mismanaged EPS Waste Was Found?</vt:lpstr>
      <vt:lpstr>Surprising Discoveries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Pacific Garbage Patch Isn’t What You Think</dc:title>
  <dc:creator>Diana Gentilcore</dc:creator>
  <cp:lastModifiedBy>Betsy Steiner</cp:lastModifiedBy>
  <cp:revision>33</cp:revision>
  <cp:lastPrinted>2019-05-15T19:27:54Z</cp:lastPrinted>
  <dcterms:created xsi:type="dcterms:W3CDTF">2019-05-14T18:21:57Z</dcterms:created>
  <dcterms:modified xsi:type="dcterms:W3CDTF">2019-05-15T20:11:07Z</dcterms:modified>
</cp:coreProperties>
</file>